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8288000" cy="10287000"/>
  <p:notesSz cx="6858000" cy="9144000"/>
  <p:embeddedFontLst>
    <p:embeddedFont>
      <p:font typeface="Canva Sans" panose="020B0604020202020204" charset="0"/>
      <p:regular r:id="rId33"/>
    </p:embeddedFont>
    <p:embeddedFont>
      <p:font typeface="Open Sans" panose="020B0606030504020204" pitchFamily="34" charset="0"/>
      <p:regular r:id="rId34"/>
    </p:embeddedFont>
    <p:embeddedFont>
      <p:font typeface="Open Sans Bold" panose="020B0806030504020204" charset="0"/>
      <p:regular r:id="rId35"/>
    </p:embeddedFont>
    <p:embeddedFont>
      <p:font typeface="Open Sans Bold Italics" panose="020B0604020202020204" charset="0"/>
      <p:regular r:id="rId36"/>
    </p:embeddedFont>
    <p:embeddedFont>
      <p:font typeface="Open Sans Italics" panose="020B0604020202020204"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5" d="100"/>
          <a:sy n="45" d="100"/>
        </p:scale>
        <p:origin x="72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Remember requirements published on the website </a:t>
            </a:r>
          </a:p>
          <a:p>
            <a:endParaRPr lang="en-US"/>
          </a:p>
          <a:p>
            <a:r>
              <a:rPr lang="en-US"/>
              <a:t>Importance of having a person in charge of the communication activities</a:t>
            </a:r>
          </a:p>
          <a:p>
            <a:endParaRPr lang="en-US"/>
          </a:p>
          <a:p>
            <a:r>
              <a:rPr lang="en-US"/>
              <a:t>In 2025 we will produce FAQs just on communication requirements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7.xml.rels><?xml version="1.0" encoding="UTF-8" standalone="yes"?>
<Relationships xmlns="http://schemas.openxmlformats.org/package/2006/relationships"><Relationship Id="rId8" Type="http://schemas.openxmlformats.org/officeDocument/2006/relationships/hyperlink" Target="https://x.com/AtlanticArea" TargetMode="External"/><Relationship Id="rId3" Type="http://schemas.openxmlformats.org/officeDocument/2006/relationships/image" Target="../media/image4.png"/><Relationship Id="rId7" Type="http://schemas.openxmlformats.org/officeDocument/2006/relationships/hyperlink" Target="https://www.linkedin.com/company/interreg-atlantic-area/" TargetMode="Externa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hyperlink" Target="https://www.youtube.com/@interregatlanticareaprogra5788" TargetMode="External"/><Relationship Id="rId4" Type="http://schemas.openxmlformats.org/officeDocument/2006/relationships/image" Target="../media/image5.svg"/><Relationship Id="rId9" Type="http://schemas.openxmlformats.org/officeDocument/2006/relationships/hyperlink" Target="https://www.instagram.com/interreg.atlanticarea/"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png"/><Relationship Id="rId7"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fiveable.me/key-terms/introduction-public-relations/agenda-setting" TargetMode="Externa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4.xml.rels><?xml version="1.0" encoding="UTF-8" standalone="yes"?>
<Relationships xmlns="http://schemas.openxmlformats.org/package/2006/relationships"><Relationship Id="rId8" Type="http://schemas.openxmlformats.org/officeDocument/2006/relationships/hyperlink" Target="https://www.publico.pt/2024/10/02/azul/noticia/projecto-liderado-politecnico-guarda-quer-acelerar-economia-azul-2106279" TargetMode="External"/><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5.xml.rels><?xml version="1.0" encoding="UTF-8" standalone="yes"?>
<Relationships xmlns="http://schemas.openxmlformats.org/package/2006/relationships"><Relationship Id="rId8" Type="http://schemas.openxmlformats.org/officeDocument/2006/relationships/hyperlink" Target="https://westerndevelopment.ie/key-projects/european-projects/dibest/" TargetMode="External"/><Relationship Id="rId3" Type="http://schemas.openxmlformats.org/officeDocument/2006/relationships/image" Target="../media/image4.png"/><Relationship Id="rId7"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9" Type="http://schemas.openxmlformats.org/officeDocument/2006/relationships/hyperlink" Target="https://theconversation.com/airbnb-tripadvisor-google-maps-le-numerique-booste-le-tourisme-mais-au-detriment-des-pme-233020"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8" Type="http://schemas.openxmlformats.org/officeDocument/2006/relationships/hyperlink" Target="https://shorturl.at/1ZCbi" TargetMode="External"/><Relationship Id="rId3" Type="http://schemas.openxmlformats.org/officeDocument/2006/relationships/image" Target="../media/image2.png"/><Relationship Id="rId7" Type="http://schemas.openxmlformats.org/officeDocument/2006/relationships/image" Target="../media/image4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hyperlink" Target="https://www.atlanticarea.eu/for-projects/projects-implementation?tab=communication" TargetMode="External"/><Relationship Id="rId3" Type="http://schemas.openxmlformats.org/officeDocument/2006/relationships/image" Target="../media/image3.png"/><Relationship Id="rId7" Type="http://schemas.openxmlformats.org/officeDocument/2006/relationships/image" Target="../media/image7.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svg"/><Relationship Id="rId10" Type="http://schemas.openxmlformats.org/officeDocument/2006/relationships/image" Target="../media/image9.svg"/><Relationship Id="rId4" Type="http://schemas.openxmlformats.org/officeDocument/2006/relationships/image" Target="../media/image4.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hyperlink" Target="https://www.atlanticarea.eu/for-projects/projects-implementation?view=article&amp;id=27:programme-manual&amp;catid=22:projects-implementation" TargetMode="External"/><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9"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16040"/>
            <a:ext cx="18490431" cy="10396311"/>
          </a:xfrm>
          <a:custGeom>
            <a:avLst/>
            <a:gdLst/>
            <a:ahLst/>
            <a:cxnLst/>
            <a:rect l="l" t="t" r="r" b="b"/>
            <a:pathLst>
              <a:path w="18490431" h="10396311">
                <a:moveTo>
                  <a:pt x="0" y="0"/>
                </a:moveTo>
                <a:lnTo>
                  <a:pt x="18490431" y="0"/>
                </a:lnTo>
                <a:lnTo>
                  <a:pt x="18490431" y="10396311"/>
                </a:lnTo>
                <a:lnTo>
                  <a:pt x="0" y="10396311"/>
                </a:lnTo>
                <a:lnTo>
                  <a:pt x="0" y="0"/>
                </a:lnTo>
                <a:close/>
              </a:path>
            </a:pathLst>
          </a:custGeom>
          <a:blipFill>
            <a:blip r:embed="rId2"/>
            <a:stretch>
              <a:fillRect l="-126468" r="-58959" b="-26912"/>
            </a:stretch>
          </a:blipFill>
        </p:spPr>
        <p:txBody>
          <a:bodyPr/>
          <a:lstStyle/>
          <a:p>
            <a:endParaRPr lang="pt-PT"/>
          </a:p>
        </p:txBody>
      </p:sp>
      <p:grpSp>
        <p:nvGrpSpPr>
          <p:cNvPr id="3" name="Group 3"/>
          <p:cNvGrpSpPr/>
          <p:nvPr/>
        </p:nvGrpSpPr>
        <p:grpSpPr>
          <a:xfrm>
            <a:off x="15132930" y="9223815"/>
            <a:ext cx="2126370" cy="212637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BAA8"/>
            </a:solidFill>
          </p:spPr>
          <p:txBody>
            <a:bodyPr/>
            <a:lstStyle/>
            <a:p>
              <a:endParaRPr lang="pt-PT"/>
            </a:p>
          </p:txBody>
        </p:sp>
        <p:sp>
          <p:nvSpPr>
            <p:cNvPr id="5" name="TextBox 5"/>
            <p:cNvSpPr txBox="1"/>
            <p:nvPr/>
          </p:nvSpPr>
          <p:spPr>
            <a:xfrm>
              <a:off x="76200" y="9525"/>
              <a:ext cx="660400" cy="727075"/>
            </a:xfrm>
            <a:prstGeom prst="rect">
              <a:avLst/>
            </a:prstGeom>
          </p:spPr>
          <p:txBody>
            <a:bodyPr lIns="50800" tIns="50800" rIns="50800" bIns="50800" rtlCol="0" anchor="ctr"/>
            <a:lstStyle/>
            <a:p>
              <a:pPr algn="ctr">
                <a:lnSpc>
                  <a:spcPts val="3175"/>
                </a:lnSpc>
              </a:pPr>
              <a:endParaRPr/>
            </a:p>
          </p:txBody>
        </p:sp>
      </p:grpSp>
      <p:sp>
        <p:nvSpPr>
          <p:cNvPr id="6" name="Freeform 6"/>
          <p:cNvSpPr/>
          <p:nvPr/>
        </p:nvSpPr>
        <p:spPr>
          <a:xfrm>
            <a:off x="1028700" y="593535"/>
            <a:ext cx="6648681" cy="922504"/>
          </a:xfrm>
          <a:custGeom>
            <a:avLst/>
            <a:gdLst/>
            <a:ahLst/>
            <a:cxnLst/>
            <a:rect l="l" t="t" r="r" b="b"/>
            <a:pathLst>
              <a:path w="6648681" h="922504">
                <a:moveTo>
                  <a:pt x="0" y="0"/>
                </a:moveTo>
                <a:lnTo>
                  <a:pt x="6648681" y="0"/>
                </a:lnTo>
                <a:lnTo>
                  <a:pt x="6648681" y="922505"/>
                </a:lnTo>
                <a:lnTo>
                  <a:pt x="0" y="922505"/>
                </a:lnTo>
                <a:lnTo>
                  <a:pt x="0" y="0"/>
                </a:lnTo>
                <a:close/>
              </a:path>
            </a:pathLst>
          </a:custGeom>
          <a:blipFill>
            <a:blip r:embed="rId3"/>
            <a:stretch>
              <a:fillRect/>
            </a:stretch>
          </a:blipFill>
        </p:spPr>
        <p:txBody>
          <a:bodyPr/>
          <a:lstStyle/>
          <a:p>
            <a:endParaRPr lang="pt-PT"/>
          </a:p>
        </p:txBody>
      </p:sp>
      <p:sp>
        <p:nvSpPr>
          <p:cNvPr id="7" name="TextBox 7"/>
          <p:cNvSpPr txBox="1"/>
          <p:nvPr/>
        </p:nvSpPr>
        <p:spPr>
          <a:xfrm>
            <a:off x="796301" y="2597356"/>
            <a:ext cx="16462999" cy="3382718"/>
          </a:xfrm>
          <a:prstGeom prst="rect">
            <a:avLst/>
          </a:prstGeom>
        </p:spPr>
        <p:txBody>
          <a:bodyPr lIns="0" tIns="0" rIns="0" bIns="0" rtlCol="0" anchor="t">
            <a:spAutoFit/>
          </a:bodyPr>
          <a:lstStyle/>
          <a:p>
            <a:pPr algn="ctr">
              <a:lnSpc>
                <a:spcPts val="8868"/>
              </a:lnSpc>
            </a:pPr>
            <a:r>
              <a:rPr lang="en-US" sz="7711" b="1" spc="-123">
                <a:solidFill>
                  <a:srgbClr val="18BAA8"/>
                </a:solidFill>
                <a:latin typeface="Open Sans Bold"/>
                <a:ea typeface="Open Sans Bold"/>
                <a:cs typeface="Open Sans Bold"/>
                <a:sym typeface="Open Sans Bold"/>
              </a:rPr>
              <a:t>Communication</a:t>
            </a:r>
          </a:p>
          <a:p>
            <a:pPr algn="ctr">
              <a:lnSpc>
                <a:spcPts val="8868"/>
              </a:lnSpc>
            </a:pPr>
            <a:r>
              <a:rPr lang="en-US" sz="7711" b="1" spc="-123">
                <a:solidFill>
                  <a:srgbClr val="18BAA8"/>
                </a:solidFill>
                <a:latin typeface="Open Sans Bold"/>
                <a:ea typeface="Open Sans Bold"/>
                <a:cs typeface="Open Sans Bold"/>
                <a:sym typeface="Open Sans Bold"/>
              </a:rPr>
              <a:t>training session </a:t>
            </a:r>
          </a:p>
          <a:p>
            <a:pPr algn="ctr">
              <a:lnSpc>
                <a:spcPts val="8868"/>
              </a:lnSpc>
            </a:pPr>
            <a:r>
              <a:rPr lang="en-US" sz="7711" spc="-123">
                <a:solidFill>
                  <a:srgbClr val="64729D"/>
                </a:solidFill>
                <a:latin typeface="Open Sans"/>
                <a:ea typeface="Open Sans"/>
                <a:cs typeface="Open Sans"/>
                <a:sym typeface="Open Sans"/>
              </a:rPr>
              <a:t>Together we are more effective!</a:t>
            </a:r>
          </a:p>
        </p:txBody>
      </p:sp>
      <p:sp>
        <p:nvSpPr>
          <p:cNvPr id="8" name="TextBox 8"/>
          <p:cNvSpPr txBox="1"/>
          <p:nvPr/>
        </p:nvSpPr>
        <p:spPr>
          <a:xfrm>
            <a:off x="1028700" y="7644518"/>
            <a:ext cx="10437709" cy="3044438"/>
          </a:xfrm>
          <a:prstGeom prst="rect">
            <a:avLst/>
          </a:prstGeom>
        </p:spPr>
        <p:txBody>
          <a:bodyPr lIns="0" tIns="0" rIns="0" bIns="0" rtlCol="0" anchor="t">
            <a:spAutoFit/>
          </a:bodyPr>
          <a:lstStyle/>
          <a:p>
            <a:pPr algn="l">
              <a:lnSpc>
                <a:spcPts val="6145"/>
              </a:lnSpc>
            </a:pPr>
            <a:r>
              <a:rPr lang="en-US" sz="4097">
                <a:solidFill>
                  <a:srgbClr val="FFFFFF"/>
                </a:solidFill>
                <a:latin typeface="Open Sans"/>
                <a:ea typeface="Open Sans"/>
                <a:cs typeface="Open Sans"/>
                <a:sym typeface="Open Sans"/>
              </a:rPr>
              <a:t>Ismael Móran-Garcia, Director</a:t>
            </a:r>
          </a:p>
          <a:p>
            <a:pPr algn="l">
              <a:lnSpc>
                <a:spcPts val="6145"/>
              </a:lnSpc>
            </a:pPr>
            <a:r>
              <a:rPr lang="en-US" sz="4097">
                <a:solidFill>
                  <a:srgbClr val="FFFFFF"/>
                </a:solidFill>
                <a:latin typeface="Open Sans"/>
                <a:ea typeface="Open Sans"/>
                <a:cs typeface="Open Sans"/>
                <a:sym typeface="Open Sans"/>
              </a:rPr>
              <a:t>Ana Magalhães, Communication Manager</a:t>
            </a:r>
          </a:p>
          <a:p>
            <a:pPr algn="l">
              <a:lnSpc>
                <a:spcPts val="6145"/>
              </a:lnSpc>
            </a:pPr>
            <a:r>
              <a:rPr lang="en-US" sz="4097">
                <a:solidFill>
                  <a:srgbClr val="FFFFFF"/>
                </a:solidFill>
                <a:latin typeface="Open Sans"/>
                <a:ea typeface="Open Sans"/>
                <a:cs typeface="Open Sans"/>
                <a:sym typeface="Open Sans"/>
              </a:rPr>
              <a:t>Porto, February 4th 2024</a:t>
            </a:r>
          </a:p>
          <a:p>
            <a:pPr algn="l">
              <a:lnSpc>
                <a:spcPts val="6145"/>
              </a:lnSpc>
            </a:pPr>
            <a:endParaRPr lang="en-US" sz="4097">
              <a:solidFill>
                <a:srgbClr val="FFFFFF"/>
              </a:solidFill>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2281252" y="3568387"/>
            <a:ext cx="11214811" cy="3150226"/>
          </a:xfrm>
          <a:custGeom>
            <a:avLst/>
            <a:gdLst/>
            <a:ahLst/>
            <a:cxnLst/>
            <a:rect l="l" t="t" r="r" b="b"/>
            <a:pathLst>
              <a:path w="11214811" h="3150226">
                <a:moveTo>
                  <a:pt x="0" y="0"/>
                </a:moveTo>
                <a:lnTo>
                  <a:pt x="11214811" y="0"/>
                </a:lnTo>
                <a:lnTo>
                  <a:pt x="11214811" y="3150226"/>
                </a:lnTo>
                <a:lnTo>
                  <a:pt x="0" y="3150226"/>
                </a:lnTo>
                <a:lnTo>
                  <a:pt x="0" y="0"/>
                </a:lnTo>
                <a:close/>
              </a:path>
            </a:pathLst>
          </a:custGeom>
          <a:blipFill>
            <a:blip r:embed="rId7"/>
            <a:stretch>
              <a:fillRect r="-770"/>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Interreg Communication Audience</a:t>
            </a:r>
          </a:p>
        </p:txBody>
      </p:sp>
      <p:sp>
        <p:nvSpPr>
          <p:cNvPr id="10" name="TextBox 10"/>
          <p:cNvSpPr txBox="1"/>
          <p:nvPr/>
        </p:nvSpPr>
        <p:spPr>
          <a:xfrm>
            <a:off x="1028700" y="2045050"/>
            <a:ext cx="14591187" cy="1156335"/>
          </a:xfrm>
          <a:prstGeom prst="rect">
            <a:avLst/>
          </a:prstGeom>
        </p:spPr>
        <p:txBody>
          <a:bodyPr lIns="0" tIns="0" rIns="0" bIns="0" rtlCol="0" anchor="t">
            <a:spAutoFit/>
          </a:bodyPr>
          <a:lstStyle/>
          <a:p>
            <a:pPr algn="ctr">
              <a:lnSpc>
                <a:spcPts val="4770"/>
              </a:lnSpc>
            </a:pPr>
            <a:r>
              <a:rPr lang="en-US" sz="3000" b="1">
                <a:solidFill>
                  <a:srgbClr val="2D3E62"/>
                </a:solidFill>
                <a:latin typeface="Open Sans Bold"/>
                <a:ea typeface="Open Sans Bold"/>
                <a:cs typeface="Open Sans Bold"/>
                <a:sym typeface="Open Sans Bold"/>
              </a:rPr>
              <a:t>Same Priorities = Similar Audience</a:t>
            </a:r>
          </a:p>
          <a:p>
            <a:pPr algn="ctr">
              <a:lnSpc>
                <a:spcPts val="4770"/>
              </a:lnSpc>
            </a:pPr>
            <a:r>
              <a:rPr lang="en-US" sz="3000">
                <a:solidFill>
                  <a:srgbClr val="2D3E62"/>
                </a:solidFill>
                <a:latin typeface="Open Sans"/>
                <a:ea typeface="Open Sans"/>
                <a:cs typeface="Open Sans"/>
                <a:sym typeface="Open Sans"/>
              </a:rPr>
              <a:t>Let’s work in partnership! Let’s improve our achievements!</a:t>
            </a:r>
          </a:p>
        </p:txBody>
      </p:sp>
      <p:sp>
        <p:nvSpPr>
          <p:cNvPr id="11" name="TextBox 11"/>
          <p:cNvSpPr txBox="1"/>
          <p:nvPr/>
        </p:nvSpPr>
        <p:spPr>
          <a:xfrm>
            <a:off x="2281252" y="6831467"/>
            <a:ext cx="3842793" cy="443102"/>
          </a:xfrm>
          <a:prstGeom prst="rect">
            <a:avLst/>
          </a:prstGeom>
        </p:spPr>
        <p:txBody>
          <a:bodyPr lIns="0" tIns="0" rIns="0" bIns="0" rtlCol="0" anchor="t">
            <a:spAutoFit/>
          </a:bodyPr>
          <a:lstStyle/>
          <a:p>
            <a:pPr algn="ctr">
              <a:lnSpc>
                <a:spcPts val="3816"/>
              </a:lnSpc>
            </a:pPr>
            <a:r>
              <a:rPr lang="en-US" sz="2400">
                <a:solidFill>
                  <a:srgbClr val="2D3E62"/>
                </a:solidFill>
                <a:latin typeface="Open Sans"/>
                <a:ea typeface="Open Sans"/>
                <a:cs typeface="Open Sans"/>
                <a:sym typeface="Open Sans"/>
              </a:rPr>
              <a:t>11 aproved projects</a:t>
            </a:r>
          </a:p>
        </p:txBody>
      </p:sp>
      <p:sp>
        <p:nvSpPr>
          <p:cNvPr id="12" name="TextBox 12"/>
          <p:cNvSpPr txBox="1"/>
          <p:nvPr/>
        </p:nvSpPr>
        <p:spPr>
          <a:xfrm>
            <a:off x="6010485" y="6831467"/>
            <a:ext cx="3842793" cy="443102"/>
          </a:xfrm>
          <a:prstGeom prst="rect">
            <a:avLst/>
          </a:prstGeom>
        </p:spPr>
        <p:txBody>
          <a:bodyPr lIns="0" tIns="0" rIns="0" bIns="0" rtlCol="0" anchor="t">
            <a:spAutoFit/>
          </a:bodyPr>
          <a:lstStyle/>
          <a:p>
            <a:pPr algn="ctr">
              <a:lnSpc>
                <a:spcPts val="3816"/>
              </a:lnSpc>
            </a:pPr>
            <a:r>
              <a:rPr lang="en-US" sz="2400">
                <a:solidFill>
                  <a:srgbClr val="2D3E62"/>
                </a:solidFill>
                <a:latin typeface="Open Sans"/>
                <a:ea typeface="Open Sans"/>
                <a:cs typeface="Open Sans"/>
                <a:sym typeface="Open Sans"/>
              </a:rPr>
              <a:t>12 aproved projects</a:t>
            </a:r>
          </a:p>
        </p:txBody>
      </p:sp>
      <p:sp>
        <p:nvSpPr>
          <p:cNvPr id="13" name="TextBox 13"/>
          <p:cNvSpPr txBox="1"/>
          <p:nvPr/>
        </p:nvSpPr>
        <p:spPr>
          <a:xfrm>
            <a:off x="9853279" y="6831467"/>
            <a:ext cx="3842793" cy="443102"/>
          </a:xfrm>
          <a:prstGeom prst="rect">
            <a:avLst/>
          </a:prstGeom>
        </p:spPr>
        <p:txBody>
          <a:bodyPr lIns="0" tIns="0" rIns="0" bIns="0" rtlCol="0" anchor="t">
            <a:spAutoFit/>
          </a:bodyPr>
          <a:lstStyle/>
          <a:p>
            <a:pPr algn="ctr">
              <a:lnSpc>
                <a:spcPts val="3816"/>
              </a:lnSpc>
            </a:pPr>
            <a:r>
              <a:rPr lang="en-US" sz="2400">
                <a:solidFill>
                  <a:srgbClr val="2D3E62"/>
                </a:solidFill>
                <a:latin typeface="Open Sans"/>
                <a:ea typeface="Open Sans"/>
                <a:cs typeface="Open Sans"/>
                <a:sym typeface="Open Sans"/>
              </a:rPr>
              <a:t>4 aproved projects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06337" y="5635875"/>
            <a:ext cx="7422016" cy="3432682"/>
          </a:xfrm>
          <a:custGeom>
            <a:avLst/>
            <a:gdLst/>
            <a:ahLst/>
            <a:cxnLst/>
            <a:rect l="l" t="t" r="r" b="b"/>
            <a:pathLst>
              <a:path w="7422016" h="3432682">
                <a:moveTo>
                  <a:pt x="0" y="0"/>
                </a:moveTo>
                <a:lnTo>
                  <a:pt x="7422016" y="0"/>
                </a:lnTo>
                <a:lnTo>
                  <a:pt x="7422016" y="3432682"/>
                </a:lnTo>
                <a:lnTo>
                  <a:pt x="0" y="3432682"/>
                </a:lnTo>
                <a:lnTo>
                  <a:pt x="0" y="0"/>
                </a:lnTo>
                <a:close/>
              </a:path>
            </a:pathLst>
          </a:custGeom>
          <a:blipFill>
            <a:blip r:embed="rId7"/>
            <a:stretch>
              <a:fillRect/>
            </a:stretch>
          </a:blipFill>
        </p:spPr>
        <p:txBody>
          <a:bodyPr/>
          <a:lstStyle/>
          <a:p>
            <a:endParaRPr lang="pt-PT"/>
          </a:p>
        </p:txBody>
      </p:sp>
      <p:sp>
        <p:nvSpPr>
          <p:cNvPr id="9" name="Freeform 9"/>
          <p:cNvSpPr/>
          <p:nvPr/>
        </p:nvSpPr>
        <p:spPr>
          <a:xfrm>
            <a:off x="8683255" y="2314178"/>
            <a:ext cx="9054524" cy="4368568"/>
          </a:xfrm>
          <a:custGeom>
            <a:avLst/>
            <a:gdLst/>
            <a:ahLst/>
            <a:cxnLst/>
            <a:rect l="l" t="t" r="r" b="b"/>
            <a:pathLst>
              <a:path w="9054524" h="4368568">
                <a:moveTo>
                  <a:pt x="0" y="0"/>
                </a:moveTo>
                <a:lnTo>
                  <a:pt x="9054524" y="0"/>
                </a:lnTo>
                <a:lnTo>
                  <a:pt x="9054524" y="4368568"/>
                </a:lnTo>
                <a:lnTo>
                  <a:pt x="0" y="4368568"/>
                </a:lnTo>
                <a:lnTo>
                  <a:pt x="0" y="0"/>
                </a:lnTo>
                <a:close/>
              </a:path>
            </a:pathLst>
          </a:custGeom>
          <a:blipFill>
            <a:blip r:embed="rId8"/>
            <a:stretch>
              <a:fillRect r="-2381"/>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Interreg Communication Audience</a:t>
            </a:r>
          </a:p>
        </p:txBody>
      </p:sp>
      <p:sp>
        <p:nvSpPr>
          <p:cNvPr id="11" name="TextBox 11"/>
          <p:cNvSpPr txBox="1"/>
          <p:nvPr/>
        </p:nvSpPr>
        <p:spPr>
          <a:xfrm>
            <a:off x="1506337" y="2209403"/>
            <a:ext cx="7358354" cy="556260"/>
          </a:xfrm>
          <a:prstGeom prst="rect">
            <a:avLst/>
          </a:prstGeom>
        </p:spPr>
        <p:txBody>
          <a:bodyPr lIns="0" tIns="0" rIns="0" bIns="0" rtlCol="0" anchor="t">
            <a:spAutoFit/>
          </a:bodyPr>
          <a:lstStyle/>
          <a:p>
            <a:pPr algn="l">
              <a:lnSpc>
                <a:spcPts val="4770"/>
              </a:lnSpc>
            </a:pPr>
            <a:r>
              <a:rPr lang="en-US" sz="3000" b="1">
                <a:solidFill>
                  <a:srgbClr val="2D3E62"/>
                </a:solidFill>
                <a:latin typeface="Open Sans Bold"/>
                <a:ea typeface="Open Sans Bold"/>
                <a:cs typeface="Open Sans Bold"/>
                <a:sym typeface="Open Sans Bold"/>
              </a:rPr>
              <a:t>PLAST4H2 vs. Free LitterAT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7931882" y="2434006"/>
            <a:ext cx="9788274" cy="3972517"/>
          </a:xfrm>
          <a:custGeom>
            <a:avLst/>
            <a:gdLst/>
            <a:ahLst/>
            <a:cxnLst/>
            <a:rect l="l" t="t" r="r" b="b"/>
            <a:pathLst>
              <a:path w="9788274" h="3972517">
                <a:moveTo>
                  <a:pt x="0" y="0"/>
                </a:moveTo>
                <a:lnTo>
                  <a:pt x="9788274" y="0"/>
                </a:lnTo>
                <a:lnTo>
                  <a:pt x="9788274" y="3972517"/>
                </a:lnTo>
                <a:lnTo>
                  <a:pt x="0" y="3972517"/>
                </a:lnTo>
                <a:lnTo>
                  <a:pt x="0" y="0"/>
                </a:lnTo>
                <a:close/>
              </a:path>
            </a:pathLst>
          </a:custGeom>
          <a:blipFill>
            <a:blip r:embed="rId7"/>
            <a:stretch>
              <a:fillRect b="-19195"/>
            </a:stretch>
          </a:blipFill>
        </p:spPr>
        <p:txBody>
          <a:bodyPr/>
          <a:lstStyle/>
          <a:p>
            <a:endParaRPr lang="pt-PT"/>
          </a:p>
        </p:txBody>
      </p:sp>
      <p:sp>
        <p:nvSpPr>
          <p:cNvPr id="9" name="Freeform 9"/>
          <p:cNvSpPr/>
          <p:nvPr/>
        </p:nvSpPr>
        <p:spPr>
          <a:xfrm>
            <a:off x="1506337" y="5747382"/>
            <a:ext cx="8234748" cy="4158548"/>
          </a:xfrm>
          <a:custGeom>
            <a:avLst/>
            <a:gdLst/>
            <a:ahLst/>
            <a:cxnLst/>
            <a:rect l="l" t="t" r="r" b="b"/>
            <a:pathLst>
              <a:path w="8234748" h="4158548">
                <a:moveTo>
                  <a:pt x="0" y="0"/>
                </a:moveTo>
                <a:lnTo>
                  <a:pt x="8234747" y="0"/>
                </a:lnTo>
                <a:lnTo>
                  <a:pt x="8234747" y="4158547"/>
                </a:lnTo>
                <a:lnTo>
                  <a:pt x="0" y="4158547"/>
                </a:lnTo>
                <a:lnTo>
                  <a:pt x="0" y="0"/>
                </a:lnTo>
                <a:close/>
              </a:path>
            </a:pathLst>
          </a:custGeom>
          <a:blipFill>
            <a:blip r:embed="rId8"/>
            <a:stretch>
              <a:fillRect/>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Interreg Communication Audience</a:t>
            </a:r>
          </a:p>
        </p:txBody>
      </p:sp>
      <p:sp>
        <p:nvSpPr>
          <p:cNvPr id="11" name="TextBox 11"/>
          <p:cNvSpPr txBox="1"/>
          <p:nvPr/>
        </p:nvSpPr>
        <p:spPr>
          <a:xfrm>
            <a:off x="1506337" y="2329231"/>
            <a:ext cx="5371341" cy="556260"/>
          </a:xfrm>
          <a:prstGeom prst="rect">
            <a:avLst/>
          </a:prstGeom>
        </p:spPr>
        <p:txBody>
          <a:bodyPr lIns="0" tIns="0" rIns="0" bIns="0" rtlCol="0" anchor="t">
            <a:spAutoFit/>
          </a:bodyPr>
          <a:lstStyle/>
          <a:p>
            <a:pPr algn="l">
              <a:lnSpc>
                <a:spcPts val="4770"/>
              </a:lnSpc>
            </a:pPr>
            <a:r>
              <a:rPr lang="en-US" sz="3000" b="1">
                <a:solidFill>
                  <a:srgbClr val="2D3E62"/>
                </a:solidFill>
                <a:latin typeface="Open Sans Bold"/>
                <a:ea typeface="Open Sans Bold"/>
                <a:cs typeface="Open Sans Bold"/>
                <a:sym typeface="Open Sans Bold"/>
              </a:rPr>
              <a:t>ENEPORTS vs. HYDEA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60083"/>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website</a:t>
            </a:r>
          </a:p>
        </p:txBody>
      </p:sp>
      <p:sp>
        <p:nvSpPr>
          <p:cNvPr id="9" name="TextBox 9"/>
          <p:cNvSpPr txBox="1"/>
          <p:nvPr/>
        </p:nvSpPr>
        <p:spPr>
          <a:xfrm>
            <a:off x="1831042" y="1882589"/>
            <a:ext cx="7312958" cy="7757160"/>
          </a:xfrm>
          <a:prstGeom prst="rect">
            <a:avLst/>
          </a:prstGeom>
        </p:spPr>
        <p:txBody>
          <a:bodyPr lIns="0" tIns="0" rIns="0" bIns="0" rtlCol="0" anchor="t">
            <a:spAutoFit/>
          </a:bodyPr>
          <a:lstStyle/>
          <a:p>
            <a:pPr algn="ctr">
              <a:lnSpc>
                <a:spcPts val="4770"/>
              </a:lnSpc>
            </a:pPr>
            <a:r>
              <a:rPr lang="en-US" sz="3000" b="1">
                <a:solidFill>
                  <a:srgbClr val="2D3E62"/>
                </a:solidFill>
                <a:latin typeface="Open Sans Bold"/>
                <a:ea typeface="Open Sans Bold"/>
                <a:cs typeface="Open Sans Bold"/>
                <a:sym typeface="Open Sans Bold"/>
              </a:rPr>
              <a:t>Content</a:t>
            </a:r>
          </a:p>
          <a:p>
            <a:pPr algn="ctr">
              <a:lnSpc>
                <a:spcPts val="4770"/>
              </a:lnSpc>
            </a:pPr>
            <a:r>
              <a:rPr lang="en-US" sz="3000" i="1">
                <a:solidFill>
                  <a:srgbClr val="2D3E62"/>
                </a:solidFill>
                <a:latin typeface="Open Sans Italics"/>
                <a:ea typeface="Open Sans Italics"/>
                <a:cs typeface="Open Sans Italics"/>
                <a:sym typeface="Open Sans Italics"/>
              </a:rPr>
              <a:t>A short description of the operation, proportionate to the level of support,</a:t>
            </a:r>
          </a:p>
          <a:p>
            <a:pPr algn="ctr">
              <a:lnSpc>
                <a:spcPts val="4770"/>
              </a:lnSpc>
            </a:pPr>
            <a:r>
              <a:rPr lang="en-US" sz="3000" i="1">
                <a:solidFill>
                  <a:srgbClr val="2D3E62"/>
                </a:solidFill>
                <a:latin typeface="Open Sans Italics"/>
                <a:ea typeface="Open Sans Italics"/>
                <a:cs typeface="Open Sans Italics"/>
                <a:sym typeface="Open Sans Italics"/>
              </a:rPr>
              <a:t>including its aims and results</a:t>
            </a:r>
          </a:p>
          <a:p>
            <a:pPr algn="ctr">
              <a:lnSpc>
                <a:spcPts val="4770"/>
              </a:lnSpc>
            </a:pPr>
            <a:endParaRPr lang="en-US" sz="3000" i="1">
              <a:solidFill>
                <a:srgbClr val="2D3E62"/>
              </a:solidFill>
              <a:latin typeface="Open Sans Italics"/>
              <a:ea typeface="Open Sans Italics"/>
              <a:cs typeface="Open Sans Italics"/>
              <a:sym typeface="Open Sans Italics"/>
            </a:endParaRPr>
          </a:p>
          <a:p>
            <a:pPr algn="ctr">
              <a:lnSpc>
                <a:spcPts val="4770"/>
              </a:lnSpc>
            </a:pPr>
            <a:r>
              <a:rPr lang="en-US" sz="3000" b="1">
                <a:solidFill>
                  <a:srgbClr val="2D3E62"/>
                </a:solidFill>
                <a:latin typeface="Open Sans Bold"/>
                <a:ea typeface="Open Sans Bold"/>
                <a:cs typeface="Open Sans Bold"/>
                <a:sym typeface="Open Sans Bold"/>
              </a:rPr>
              <a:t>How</a:t>
            </a:r>
          </a:p>
          <a:p>
            <a:pPr algn="ctr">
              <a:lnSpc>
                <a:spcPts val="4770"/>
              </a:lnSpc>
            </a:pPr>
            <a:r>
              <a:rPr lang="en-US" sz="3000" i="1">
                <a:solidFill>
                  <a:srgbClr val="2D3E62"/>
                </a:solidFill>
                <a:latin typeface="Open Sans Italics"/>
                <a:ea typeface="Open Sans Italics"/>
                <a:cs typeface="Open Sans Italics"/>
                <a:sym typeface="Open Sans Italics"/>
              </a:rPr>
              <a:t>text, documents, images, graphics, videos</a:t>
            </a:r>
          </a:p>
          <a:p>
            <a:pPr algn="ctr">
              <a:lnSpc>
                <a:spcPts val="4770"/>
              </a:lnSpc>
            </a:pPr>
            <a:endParaRPr lang="en-US" sz="3000" i="1">
              <a:solidFill>
                <a:srgbClr val="2D3E62"/>
              </a:solidFill>
              <a:latin typeface="Open Sans Italics"/>
              <a:ea typeface="Open Sans Italics"/>
              <a:cs typeface="Open Sans Italics"/>
              <a:sym typeface="Open Sans Italics"/>
            </a:endParaRPr>
          </a:p>
          <a:p>
            <a:pPr algn="ctr">
              <a:lnSpc>
                <a:spcPts val="4770"/>
              </a:lnSpc>
            </a:pPr>
            <a:r>
              <a:rPr lang="en-US" sz="3000" b="1" i="1">
                <a:solidFill>
                  <a:srgbClr val="2D3E62"/>
                </a:solidFill>
                <a:latin typeface="Open Sans Bold Italics"/>
                <a:ea typeface="Open Sans Bold Italics"/>
                <a:cs typeface="Open Sans Bold Italics"/>
                <a:sym typeface="Open Sans Bold Italics"/>
              </a:rPr>
              <a:t>Tips</a:t>
            </a:r>
          </a:p>
          <a:p>
            <a:pPr algn="ctr">
              <a:lnSpc>
                <a:spcPts val="4770"/>
              </a:lnSpc>
            </a:pPr>
            <a:r>
              <a:rPr lang="en-US" sz="3000" i="1">
                <a:solidFill>
                  <a:srgbClr val="2D3E62"/>
                </a:solidFill>
                <a:latin typeface="Open Sans Italics"/>
                <a:ea typeface="Open Sans Italics"/>
                <a:cs typeface="Open Sans Italics"/>
                <a:sym typeface="Open Sans Italics"/>
              </a:rPr>
              <a:t>no new blinking, no pages without information, link ativation through newsletters</a:t>
            </a:r>
          </a:p>
          <a:p>
            <a:pPr algn="ctr">
              <a:lnSpc>
                <a:spcPts val="4770"/>
              </a:lnSpc>
            </a:pPr>
            <a:endParaRPr lang="en-US" sz="3000" i="1">
              <a:solidFill>
                <a:srgbClr val="2D3E62"/>
              </a:solidFill>
              <a:latin typeface="Open Sans Italics"/>
              <a:ea typeface="Open Sans Italics"/>
              <a:cs typeface="Open Sans Italics"/>
              <a:sym typeface="Open Sans Italics"/>
            </a:endParaRPr>
          </a:p>
        </p:txBody>
      </p:sp>
      <p:sp>
        <p:nvSpPr>
          <p:cNvPr id="10" name="Freeform 10"/>
          <p:cNvSpPr/>
          <p:nvPr/>
        </p:nvSpPr>
        <p:spPr>
          <a:xfrm>
            <a:off x="9426437" y="3112462"/>
            <a:ext cx="8311342" cy="4633573"/>
          </a:xfrm>
          <a:custGeom>
            <a:avLst/>
            <a:gdLst/>
            <a:ahLst/>
            <a:cxnLst/>
            <a:rect l="l" t="t" r="r" b="b"/>
            <a:pathLst>
              <a:path w="8311342" h="4633573">
                <a:moveTo>
                  <a:pt x="0" y="0"/>
                </a:moveTo>
                <a:lnTo>
                  <a:pt x="8311342" y="0"/>
                </a:lnTo>
                <a:lnTo>
                  <a:pt x="8311342" y="4633573"/>
                </a:lnTo>
                <a:lnTo>
                  <a:pt x="0" y="4633573"/>
                </a:lnTo>
                <a:lnTo>
                  <a:pt x="0" y="0"/>
                </a:lnTo>
                <a:close/>
              </a:path>
            </a:pathLst>
          </a:custGeom>
          <a:blipFill>
            <a:blip r:embed="rId7"/>
            <a:stretch>
              <a:fillRect/>
            </a:stretch>
          </a:blipFill>
        </p:spPr>
        <p:txBody>
          <a:bodyPr/>
          <a:lstStyle/>
          <a:p>
            <a:endParaRPr lang="pt-PT"/>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06337" y="2417071"/>
            <a:ext cx="14178712" cy="6841229"/>
          </a:xfrm>
          <a:custGeom>
            <a:avLst/>
            <a:gdLst/>
            <a:ahLst/>
            <a:cxnLst/>
            <a:rect l="l" t="t" r="r" b="b"/>
            <a:pathLst>
              <a:path w="14178712" h="6841229">
                <a:moveTo>
                  <a:pt x="0" y="0"/>
                </a:moveTo>
                <a:lnTo>
                  <a:pt x="14178712" y="0"/>
                </a:lnTo>
                <a:lnTo>
                  <a:pt x="14178712" y="6841229"/>
                </a:lnTo>
                <a:lnTo>
                  <a:pt x="0" y="6841229"/>
                </a:lnTo>
                <a:lnTo>
                  <a:pt x="0" y="0"/>
                </a:lnTo>
                <a:close/>
              </a:path>
            </a:pathLst>
          </a:custGeom>
          <a:blipFill>
            <a:blip r:embed="rId7"/>
            <a:stretch>
              <a:fillRect/>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website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2665824" y="2282869"/>
            <a:ext cx="12956353" cy="6559154"/>
          </a:xfrm>
          <a:custGeom>
            <a:avLst/>
            <a:gdLst/>
            <a:ahLst/>
            <a:cxnLst/>
            <a:rect l="l" t="t" r="r" b="b"/>
            <a:pathLst>
              <a:path w="12956353" h="6559154">
                <a:moveTo>
                  <a:pt x="0" y="0"/>
                </a:moveTo>
                <a:lnTo>
                  <a:pt x="12956352" y="0"/>
                </a:lnTo>
                <a:lnTo>
                  <a:pt x="12956352" y="6559153"/>
                </a:lnTo>
                <a:lnTo>
                  <a:pt x="0" y="6559153"/>
                </a:lnTo>
                <a:lnTo>
                  <a:pt x="0" y="0"/>
                </a:lnTo>
                <a:close/>
              </a:path>
            </a:pathLst>
          </a:custGeom>
          <a:blipFill>
            <a:blip r:embed="rId7"/>
            <a:stretch>
              <a:fillRect/>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website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9" name="TextBox 9"/>
          <p:cNvSpPr txBox="1"/>
          <p:nvPr/>
        </p:nvSpPr>
        <p:spPr>
          <a:xfrm>
            <a:off x="1506337" y="2124837"/>
            <a:ext cx="14067594" cy="8599551"/>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Tips &amp; hints</a:t>
            </a:r>
            <a:r>
              <a:rPr lang="en-US" sz="3300">
                <a:solidFill>
                  <a:srgbClr val="2D3E62"/>
                </a:solidFill>
                <a:latin typeface="Open Sans"/>
                <a:ea typeface="Open Sans"/>
                <a:cs typeface="Open Sans"/>
                <a:sym typeface="Open Sans"/>
              </a:rPr>
              <a:t> that cut across several channels</a:t>
            </a:r>
          </a:p>
          <a:p>
            <a:pPr algn="ctr">
              <a:lnSpc>
                <a:spcPts val="3975"/>
              </a:lnSpc>
            </a:pPr>
            <a:endParaRPr lang="en-US" sz="33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Tag useful accounts (partners; stakeholders; etc) or ask for a collaborative post . </a:t>
            </a:r>
          </a:p>
          <a:p>
            <a:pPr algn="l">
              <a:lnSpc>
                <a:spcPts val="3750"/>
              </a:lnSpc>
            </a:pPr>
            <a:endParaRPr lang="en-US" sz="25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Our activity and engagement will keep our top of mind with our connections.</a:t>
            </a:r>
          </a:p>
          <a:p>
            <a:pPr algn="l">
              <a:lnSpc>
                <a:spcPts val="3750"/>
              </a:lnSpc>
            </a:pPr>
            <a:endParaRPr lang="en-US" sz="25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It’s important to engage with the comments followers leave on our posts as these people have shown interest in us and the content we share.</a:t>
            </a:r>
          </a:p>
          <a:p>
            <a:pPr algn="l">
              <a:lnSpc>
                <a:spcPts val="3750"/>
              </a:lnSpc>
            </a:pPr>
            <a:endParaRPr lang="en-US" sz="25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Using a scheduler may help us understand what are the perfect days and hours.</a:t>
            </a:r>
          </a:p>
          <a:p>
            <a:pPr algn="l">
              <a:lnSpc>
                <a:spcPts val="3750"/>
              </a:lnSpc>
            </a:pPr>
            <a:endParaRPr lang="en-US" sz="25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Add a call to action (asking to share for instance call for proposals or awards). </a:t>
            </a:r>
          </a:p>
          <a:p>
            <a:pPr algn="l">
              <a:lnSpc>
                <a:spcPts val="3750"/>
              </a:lnSpc>
            </a:pPr>
            <a:endParaRPr lang="en-US" sz="2500">
              <a:solidFill>
                <a:srgbClr val="2D3E62"/>
              </a:solidFill>
              <a:latin typeface="Open Sans"/>
              <a:ea typeface="Open Sans"/>
              <a:cs typeface="Open Sans"/>
              <a:sym typeface="Open Sans"/>
            </a:endParaRPr>
          </a:p>
          <a:p>
            <a:pPr algn="l">
              <a:lnSpc>
                <a:spcPts val="3750"/>
              </a:lnSpc>
            </a:pPr>
            <a:r>
              <a:rPr lang="en-US" sz="2500">
                <a:solidFill>
                  <a:srgbClr val="2D3E62"/>
                </a:solidFill>
                <a:latin typeface="Open Sans"/>
                <a:ea typeface="Open Sans"/>
                <a:cs typeface="Open Sans"/>
                <a:sym typeface="Open Sans"/>
              </a:rPr>
              <a:t>              Monitoring our performance is the key to define next steps.</a:t>
            </a:r>
          </a:p>
          <a:p>
            <a:pPr algn="l">
              <a:lnSpc>
                <a:spcPts val="3975"/>
              </a:lnSpc>
            </a:pPr>
            <a:endParaRPr lang="en-US" sz="2500">
              <a:solidFill>
                <a:srgbClr val="2D3E62"/>
              </a:solidFill>
              <a:latin typeface="Open Sans"/>
              <a:ea typeface="Open Sans"/>
              <a:cs typeface="Open Sans"/>
              <a:sym typeface="Open Sans"/>
            </a:endParaRPr>
          </a:p>
          <a:p>
            <a:pPr algn="ctr">
              <a:lnSpc>
                <a:spcPts val="4770"/>
              </a:lnSpc>
            </a:pPr>
            <a:r>
              <a:rPr lang="en-US" sz="3000">
                <a:solidFill>
                  <a:srgbClr val="2D3E62"/>
                </a:solidFill>
                <a:latin typeface="Open Sans"/>
                <a:ea typeface="Open Sans"/>
                <a:cs typeface="Open Sans"/>
                <a:sym typeface="Open Sans"/>
              </a:rPr>
              <a:t>         </a:t>
            </a:r>
            <a:r>
              <a:rPr lang="en-US" sz="3000" i="1">
                <a:solidFill>
                  <a:srgbClr val="2D3E62"/>
                </a:solidFill>
                <a:latin typeface="Open Sans Italics"/>
                <a:ea typeface="Open Sans Italics"/>
                <a:cs typeface="Open Sans Italics"/>
                <a:sym typeface="Open Sans Italics"/>
              </a:rPr>
              <a:t> </a:t>
            </a:r>
          </a:p>
          <a:p>
            <a:pPr algn="l">
              <a:lnSpc>
                <a:spcPts val="5247"/>
              </a:lnSpc>
            </a:pPr>
            <a:endParaRPr lang="en-US" sz="3000" i="1">
              <a:solidFill>
                <a:srgbClr val="2D3E62"/>
              </a:solidFill>
              <a:latin typeface="Open Sans Italics"/>
              <a:ea typeface="Open Sans Italics"/>
              <a:cs typeface="Open Sans Italics"/>
              <a:sym typeface="Open Sans Italics"/>
            </a:endParaRPr>
          </a:p>
        </p:txBody>
      </p:sp>
      <p:sp>
        <p:nvSpPr>
          <p:cNvPr id="10" name="Freeform 10"/>
          <p:cNvSpPr/>
          <p:nvPr/>
        </p:nvSpPr>
        <p:spPr>
          <a:xfrm>
            <a:off x="1998347" y="7649977"/>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1" name="Freeform 11"/>
          <p:cNvSpPr/>
          <p:nvPr/>
        </p:nvSpPr>
        <p:spPr>
          <a:xfrm>
            <a:off x="1998347" y="6686384"/>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2" name="Freeform 12"/>
          <p:cNvSpPr/>
          <p:nvPr/>
        </p:nvSpPr>
        <p:spPr>
          <a:xfrm>
            <a:off x="1998347" y="5271445"/>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3" name="Freeform 13"/>
          <p:cNvSpPr/>
          <p:nvPr/>
        </p:nvSpPr>
        <p:spPr>
          <a:xfrm>
            <a:off x="1998347" y="4316577"/>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4" name="Freeform 14"/>
          <p:cNvSpPr/>
          <p:nvPr/>
        </p:nvSpPr>
        <p:spPr>
          <a:xfrm>
            <a:off x="1998347" y="3396931"/>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5" name="Freeform 15"/>
          <p:cNvSpPr/>
          <p:nvPr/>
        </p:nvSpPr>
        <p:spPr>
          <a:xfrm>
            <a:off x="1998347" y="8566745"/>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9" name="TextBox 9"/>
          <p:cNvSpPr txBox="1"/>
          <p:nvPr/>
        </p:nvSpPr>
        <p:spPr>
          <a:xfrm>
            <a:off x="2587314" y="2818816"/>
            <a:ext cx="11281085" cy="580390"/>
          </a:xfrm>
          <a:prstGeom prst="rect">
            <a:avLst/>
          </a:prstGeom>
        </p:spPr>
        <p:txBody>
          <a:bodyPr wrap="square" lIns="0" tIns="0" rIns="0" bIns="0" rtlCol="0" anchor="t">
            <a:spAutoFit/>
          </a:bodyPr>
          <a:lstStyle/>
          <a:p>
            <a:pPr algn="ctr">
              <a:lnSpc>
                <a:spcPts val="4759"/>
              </a:lnSpc>
            </a:pPr>
            <a:r>
              <a:rPr lang="en-US" sz="3399" u="sng" dirty="0">
                <a:solidFill>
                  <a:srgbClr val="18BAA8"/>
                </a:solidFill>
                <a:latin typeface="Canva Sans"/>
                <a:ea typeface="Canva Sans"/>
                <a:cs typeface="Canva Sans"/>
                <a:sym typeface="Canva Sans"/>
                <a:hlinkClick r:id="rId7" tooltip="https://www.linkedin.com/company/interreg-atlantic-area/"/>
              </a:rPr>
              <a:t>www.linkedin.com/company/interreg-atlantic-area/</a:t>
            </a:r>
          </a:p>
        </p:txBody>
      </p:sp>
      <p:sp>
        <p:nvSpPr>
          <p:cNvPr id="10" name="TextBox 10"/>
          <p:cNvSpPr txBox="1"/>
          <p:nvPr/>
        </p:nvSpPr>
        <p:spPr>
          <a:xfrm>
            <a:off x="5936246" y="3980642"/>
            <a:ext cx="3991273" cy="580390"/>
          </a:xfrm>
          <a:prstGeom prst="rect">
            <a:avLst/>
          </a:prstGeom>
        </p:spPr>
        <p:txBody>
          <a:bodyPr lIns="0" tIns="0" rIns="0" bIns="0" rtlCol="0" anchor="t">
            <a:spAutoFit/>
          </a:bodyPr>
          <a:lstStyle/>
          <a:p>
            <a:pPr algn="ctr">
              <a:lnSpc>
                <a:spcPts val="4759"/>
              </a:lnSpc>
            </a:pPr>
            <a:r>
              <a:rPr lang="en-US" sz="3399" u="sng">
                <a:solidFill>
                  <a:srgbClr val="18BAA8"/>
                </a:solidFill>
                <a:latin typeface="Canva Sans"/>
                <a:ea typeface="Canva Sans"/>
                <a:cs typeface="Canva Sans"/>
                <a:sym typeface="Canva Sans"/>
                <a:hlinkClick r:id="rId8" tooltip="https://x.com/AtlanticArea"/>
              </a:rPr>
              <a:t>x.com/AtlanticArea</a:t>
            </a:r>
          </a:p>
        </p:txBody>
      </p:sp>
      <p:sp>
        <p:nvSpPr>
          <p:cNvPr id="11" name="TextBox 11"/>
          <p:cNvSpPr txBox="1"/>
          <p:nvPr/>
        </p:nvSpPr>
        <p:spPr>
          <a:xfrm>
            <a:off x="3609764" y="5142057"/>
            <a:ext cx="8644235" cy="580390"/>
          </a:xfrm>
          <a:prstGeom prst="rect">
            <a:avLst/>
          </a:prstGeom>
        </p:spPr>
        <p:txBody>
          <a:bodyPr lIns="0" tIns="0" rIns="0" bIns="0" rtlCol="0" anchor="t">
            <a:spAutoFit/>
          </a:bodyPr>
          <a:lstStyle/>
          <a:p>
            <a:pPr algn="ctr">
              <a:lnSpc>
                <a:spcPts val="4759"/>
              </a:lnSpc>
            </a:pPr>
            <a:r>
              <a:rPr lang="en-US" sz="3399" u="sng">
                <a:solidFill>
                  <a:srgbClr val="18BAA8"/>
                </a:solidFill>
                <a:latin typeface="Canva Sans"/>
                <a:ea typeface="Canva Sans"/>
                <a:cs typeface="Canva Sans"/>
                <a:sym typeface="Canva Sans"/>
                <a:hlinkClick r:id="rId9" tooltip="https://www.instagram.com/interreg.atlanticarea/"/>
              </a:rPr>
              <a:t>www.instagram.com/interreg.atlanticarea</a:t>
            </a:r>
          </a:p>
        </p:txBody>
      </p:sp>
      <p:sp>
        <p:nvSpPr>
          <p:cNvPr id="12" name="TextBox 12"/>
          <p:cNvSpPr txBox="1"/>
          <p:nvPr/>
        </p:nvSpPr>
        <p:spPr>
          <a:xfrm>
            <a:off x="4037216" y="6303472"/>
            <a:ext cx="8203010" cy="580390"/>
          </a:xfrm>
          <a:prstGeom prst="rect">
            <a:avLst/>
          </a:prstGeom>
        </p:spPr>
        <p:txBody>
          <a:bodyPr lIns="0" tIns="0" rIns="0" bIns="0" rtlCol="0" anchor="t">
            <a:spAutoFit/>
          </a:bodyPr>
          <a:lstStyle/>
          <a:p>
            <a:pPr algn="ctr">
              <a:lnSpc>
                <a:spcPts val="4759"/>
              </a:lnSpc>
            </a:pPr>
            <a:r>
              <a:rPr lang="en-US" sz="3399" u="sng">
                <a:solidFill>
                  <a:srgbClr val="18BAA8"/>
                </a:solidFill>
                <a:latin typeface="Canva Sans"/>
                <a:ea typeface="Canva Sans"/>
                <a:cs typeface="Canva Sans"/>
                <a:sym typeface="Canva Sans"/>
                <a:hlinkClick r:id="rId10" tooltip="https://www.youtube.com/@interregatlanticareaprogra5788"/>
              </a:rPr>
              <a:t>www.youtube.com/interregatlanticarea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7202892" y="1820655"/>
            <a:ext cx="8427927" cy="7437645"/>
          </a:xfrm>
          <a:custGeom>
            <a:avLst/>
            <a:gdLst/>
            <a:ahLst/>
            <a:cxnLst/>
            <a:rect l="l" t="t" r="r" b="b"/>
            <a:pathLst>
              <a:path w="8427927" h="7437645">
                <a:moveTo>
                  <a:pt x="0" y="0"/>
                </a:moveTo>
                <a:lnTo>
                  <a:pt x="8427927" y="0"/>
                </a:lnTo>
                <a:lnTo>
                  <a:pt x="8427927" y="7437645"/>
                </a:lnTo>
                <a:lnTo>
                  <a:pt x="0" y="7437645"/>
                </a:lnTo>
                <a:lnTo>
                  <a:pt x="0" y="0"/>
                </a:lnTo>
                <a:close/>
              </a:path>
            </a:pathLst>
          </a:custGeom>
          <a:blipFill>
            <a:blip r:embed="rId7"/>
            <a:stretch>
              <a:fillRect/>
            </a:stretch>
          </a:blipFill>
        </p:spPr>
        <p:txBody>
          <a:bodyPr/>
          <a:lstStyle/>
          <a:p>
            <a:endParaRPr lang="pt-PT"/>
          </a:p>
        </p:txBody>
      </p:sp>
      <p:sp>
        <p:nvSpPr>
          <p:cNvPr id="9" name="Freeform 9"/>
          <p:cNvSpPr/>
          <p:nvPr/>
        </p:nvSpPr>
        <p:spPr>
          <a:xfrm>
            <a:off x="1506337" y="1820655"/>
            <a:ext cx="5256781" cy="1361984"/>
          </a:xfrm>
          <a:custGeom>
            <a:avLst/>
            <a:gdLst/>
            <a:ahLst/>
            <a:cxnLst/>
            <a:rect l="l" t="t" r="r" b="b"/>
            <a:pathLst>
              <a:path w="5256781" h="1361984">
                <a:moveTo>
                  <a:pt x="0" y="0"/>
                </a:moveTo>
                <a:lnTo>
                  <a:pt x="5256781" y="0"/>
                </a:lnTo>
                <a:lnTo>
                  <a:pt x="5256781" y="1361984"/>
                </a:lnTo>
                <a:lnTo>
                  <a:pt x="0" y="1361984"/>
                </a:lnTo>
                <a:lnTo>
                  <a:pt x="0" y="0"/>
                </a:lnTo>
                <a:close/>
              </a:path>
            </a:pathLst>
          </a:custGeom>
          <a:blipFill>
            <a:blip r:embed="rId8"/>
            <a:stretch>
              <a:fillRect/>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11" name="TextBox 11"/>
          <p:cNvSpPr txBox="1"/>
          <p:nvPr/>
        </p:nvSpPr>
        <p:spPr>
          <a:xfrm>
            <a:off x="1543625" y="3344799"/>
            <a:ext cx="5182205" cy="3865626"/>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Switching contents</a:t>
            </a:r>
          </a:p>
          <a:p>
            <a:pPr algn="ctr">
              <a:lnSpc>
                <a:spcPts val="2575"/>
              </a:lnSpc>
            </a:pPr>
            <a:endParaRPr lang="en-US" sz="3300" b="1">
              <a:solidFill>
                <a:srgbClr val="2D3E62"/>
              </a:solidFill>
              <a:latin typeface="Open Sans Bold"/>
              <a:ea typeface="Open Sans Bold"/>
              <a:cs typeface="Open Sans Bold"/>
              <a:sym typeface="Open Sans Bold"/>
            </a:endParaRPr>
          </a:p>
          <a:p>
            <a:pPr algn="l">
              <a:lnSpc>
                <a:spcPts val="2575"/>
              </a:lnSpc>
            </a:pPr>
            <a:r>
              <a:rPr lang="en-US" sz="2500">
                <a:solidFill>
                  <a:srgbClr val="2D3E62"/>
                </a:solidFill>
                <a:latin typeface="Open Sans"/>
                <a:ea typeface="Open Sans"/>
                <a:cs typeface="Open Sans"/>
                <a:sym typeface="Open Sans"/>
              </a:rPr>
              <a:t>Photo + text</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Documents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Videos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Poll         </a:t>
            </a:r>
            <a:r>
              <a:rPr lang="en-US" sz="2500" i="1">
                <a:solidFill>
                  <a:srgbClr val="2D3E62"/>
                </a:solidFill>
                <a:latin typeface="Open Sans Italics"/>
                <a:ea typeface="Open Sans Italics"/>
                <a:cs typeface="Open Sans Italics"/>
                <a:sym typeface="Open Sans Italics"/>
              </a:rPr>
              <a:t> </a:t>
            </a:r>
          </a:p>
          <a:p>
            <a:pPr algn="l">
              <a:lnSpc>
                <a:spcPts val="5247"/>
              </a:lnSpc>
            </a:pPr>
            <a:endParaRPr lang="en-US" sz="2500" i="1">
              <a:solidFill>
                <a:srgbClr val="2D3E62"/>
              </a:solidFill>
              <a:latin typeface="Open Sans Italics"/>
              <a:ea typeface="Open Sans Italics"/>
              <a:cs typeface="Open Sans Italics"/>
              <a:sym typeface="Open Sans Itali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06337" y="1927884"/>
            <a:ext cx="2884410" cy="1891151"/>
          </a:xfrm>
          <a:custGeom>
            <a:avLst/>
            <a:gdLst/>
            <a:ahLst/>
            <a:cxnLst/>
            <a:rect l="l" t="t" r="r" b="b"/>
            <a:pathLst>
              <a:path w="2884410" h="1891151">
                <a:moveTo>
                  <a:pt x="0" y="0"/>
                </a:moveTo>
                <a:lnTo>
                  <a:pt x="2884410" y="0"/>
                </a:lnTo>
                <a:lnTo>
                  <a:pt x="2884410" y="1891151"/>
                </a:lnTo>
                <a:lnTo>
                  <a:pt x="0" y="1891151"/>
                </a:lnTo>
                <a:lnTo>
                  <a:pt x="0" y="0"/>
                </a:lnTo>
                <a:close/>
              </a:path>
            </a:pathLst>
          </a:custGeom>
          <a:blipFill>
            <a:blip r:embed="rId7"/>
            <a:stretch>
              <a:fillRect l="-16559"/>
            </a:stretch>
          </a:blipFill>
        </p:spPr>
        <p:txBody>
          <a:bodyPr/>
          <a:lstStyle/>
          <a:p>
            <a:endParaRPr lang="pt-PT"/>
          </a:p>
        </p:txBody>
      </p:sp>
      <p:sp>
        <p:nvSpPr>
          <p:cNvPr id="9" name="Freeform 9"/>
          <p:cNvSpPr/>
          <p:nvPr/>
        </p:nvSpPr>
        <p:spPr>
          <a:xfrm>
            <a:off x="10536432" y="1965021"/>
            <a:ext cx="6792134" cy="7674728"/>
          </a:xfrm>
          <a:custGeom>
            <a:avLst/>
            <a:gdLst/>
            <a:ahLst/>
            <a:cxnLst/>
            <a:rect l="l" t="t" r="r" b="b"/>
            <a:pathLst>
              <a:path w="6792134" h="7674728">
                <a:moveTo>
                  <a:pt x="0" y="0"/>
                </a:moveTo>
                <a:lnTo>
                  <a:pt x="6792134" y="0"/>
                </a:lnTo>
                <a:lnTo>
                  <a:pt x="6792134" y="7674728"/>
                </a:lnTo>
                <a:lnTo>
                  <a:pt x="0" y="7674728"/>
                </a:lnTo>
                <a:lnTo>
                  <a:pt x="0" y="0"/>
                </a:lnTo>
                <a:close/>
              </a:path>
            </a:pathLst>
          </a:custGeom>
          <a:blipFill>
            <a:blip r:embed="rId8"/>
            <a:stretch>
              <a:fillRect/>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11" name="TextBox 11"/>
          <p:cNvSpPr txBox="1"/>
          <p:nvPr/>
        </p:nvSpPr>
        <p:spPr>
          <a:xfrm>
            <a:off x="1506337" y="4004846"/>
            <a:ext cx="7332494" cy="4288663"/>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Insights</a:t>
            </a:r>
          </a:p>
          <a:p>
            <a:pPr algn="ctr">
              <a:lnSpc>
                <a:spcPts val="2575"/>
              </a:lnSpc>
            </a:pPr>
            <a:endParaRPr lang="en-US" sz="3300" b="1">
              <a:solidFill>
                <a:srgbClr val="2D3E62"/>
              </a:solidFill>
              <a:latin typeface="Open Sans Bold"/>
              <a:ea typeface="Open Sans Bold"/>
              <a:cs typeface="Open Sans Bold"/>
              <a:sym typeface="Open Sans Bold"/>
            </a:endParaRPr>
          </a:p>
          <a:p>
            <a:pPr algn="l">
              <a:lnSpc>
                <a:spcPts val="2575"/>
              </a:lnSpc>
            </a:pPr>
            <a:r>
              <a:rPr lang="en-US" sz="2500">
                <a:solidFill>
                  <a:srgbClr val="2D3E62"/>
                </a:solidFill>
                <a:latin typeface="Open Sans"/>
                <a:ea typeface="Open Sans"/>
                <a:cs typeface="Open Sans"/>
                <a:sym typeface="Open Sans"/>
              </a:rPr>
              <a:t>EU institutions don’t promote paid content, </a:t>
            </a:r>
          </a:p>
          <a:p>
            <a:pPr algn="l">
              <a:lnSpc>
                <a:spcPts val="2575"/>
              </a:lnSpc>
            </a:pPr>
            <a:r>
              <a:rPr lang="en-US" sz="2500">
                <a:solidFill>
                  <a:srgbClr val="2D3E62"/>
                </a:solidFill>
                <a:latin typeface="Open Sans"/>
                <a:ea typeface="Open Sans"/>
                <a:cs typeface="Open Sans"/>
                <a:sym typeface="Open Sans"/>
              </a:rPr>
              <a:t>but they keep their accounts active.</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Institutional accounts still provide first-hand updates.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There are several experts who publish relevant milestones in the professional field.</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Particular relevant when less is more.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47818" y="2344447"/>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9" name="Freeform 9"/>
          <p:cNvSpPr/>
          <p:nvPr/>
        </p:nvSpPr>
        <p:spPr>
          <a:xfrm>
            <a:off x="1547818" y="3367237"/>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0" name="Freeform 10"/>
          <p:cNvSpPr/>
          <p:nvPr/>
        </p:nvSpPr>
        <p:spPr>
          <a:xfrm>
            <a:off x="1547818" y="6649274"/>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1" name="Freeform 11"/>
          <p:cNvSpPr/>
          <p:nvPr/>
        </p:nvSpPr>
        <p:spPr>
          <a:xfrm>
            <a:off x="1547818" y="5588367"/>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2" name="TextBox 12"/>
          <p:cNvSpPr txBox="1"/>
          <p:nvPr/>
        </p:nvSpPr>
        <p:spPr>
          <a:xfrm>
            <a:off x="1506337" y="686460"/>
            <a:ext cx="71918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Agenda</a:t>
            </a:r>
          </a:p>
        </p:txBody>
      </p:sp>
      <p:sp>
        <p:nvSpPr>
          <p:cNvPr id="13" name="TextBox 13"/>
          <p:cNvSpPr txBox="1"/>
          <p:nvPr/>
        </p:nvSpPr>
        <p:spPr>
          <a:xfrm>
            <a:off x="2542149" y="2304541"/>
            <a:ext cx="7369258" cy="61760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Beneficiaries' Publicity Requirements</a:t>
            </a:r>
          </a:p>
        </p:txBody>
      </p:sp>
      <p:sp>
        <p:nvSpPr>
          <p:cNvPr id="14" name="TextBox 14"/>
          <p:cNvSpPr txBox="1"/>
          <p:nvPr/>
        </p:nvSpPr>
        <p:spPr>
          <a:xfrm>
            <a:off x="2542149" y="3276236"/>
            <a:ext cx="9855075" cy="193205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Interreg Communication Audience </a:t>
            </a:r>
          </a:p>
          <a:p>
            <a:pPr algn="l">
              <a:lnSpc>
                <a:spcPts val="5247"/>
              </a:lnSpc>
            </a:pPr>
            <a:r>
              <a:rPr lang="en-US" sz="3300">
                <a:solidFill>
                  <a:srgbClr val="2D3E62"/>
                </a:solidFill>
                <a:latin typeface="Open Sans"/>
                <a:ea typeface="Open Sans"/>
                <a:cs typeface="Open Sans"/>
                <a:sym typeface="Open Sans"/>
              </a:rPr>
              <a:t>Online communication: website and social media Events &amp; Press Relations</a:t>
            </a:r>
          </a:p>
        </p:txBody>
      </p:sp>
      <p:sp>
        <p:nvSpPr>
          <p:cNvPr id="15" name="TextBox 15"/>
          <p:cNvSpPr txBox="1"/>
          <p:nvPr/>
        </p:nvSpPr>
        <p:spPr>
          <a:xfrm>
            <a:off x="2542149" y="5548462"/>
            <a:ext cx="11803201" cy="61760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European Awards, Interreg Cooperation Day, Interreg Slam</a:t>
            </a:r>
          </a:p>
        </p:txBody>
      </p:sp>
      <p:sp>
        <p:nvSpPr>
          <p:cNvPr id="16" name="TextBox 16"/>
          <p:cNvSpPr txBox="1"/>
          <p:nvPr/>
        </p:nvSpPr>
        <p:spPr>
          <a:xfrm>
            <a:off x="2542149" y="6609369"/>
            <a:ext cx="5397329" cy="61760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Next steps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06337" y="1926600"/>
            <a:ext cx="3405058" cy="3216900"/>
          </a:xfrm>
          <a:custGeom>
            <a:avLst/>
            <a:gdLst/>
            <a:ahLst/>
            <a:cxnLst/>
            <a:rect l="l" t="t" r="r" b="b"/>
            <a:pathLst>
              <a:path w="3405058" h="3216900">
                <a:moveTo>
                  <a:pt x="0" y="0"/>
                </a:moveTo>
                <a:lnTo>
                  <a:pt x="3405058" y="0"/>
                </a:lnTo>
                <a:lnTo>
                  <a:pt x="3405058" y="3216900"/>
                </a:lnTo>
                <a:lnTo>
                  <a:pt x="0" y="3216900"/>
                </a:lnTo>
                <a:lnTo>
                  <a:pt x="0" y="0"/>
                </a:lnTo>
                <a:close/>
              </a:path>
            </a:pathLst>
          </a:custGeom>
          <a:blipFill>
            <a:blip r:embed="rId7"/>
            <a:stretch>
              <a:fillRect/>
            </a:stretch>
          </a:blipFill>
        </p:spPr>
        <p:txBody>
          <a:bodyPr/>
          <a:lstStyle/>
          <a:p>
            <a:endParaRPr lang="pt-PT"/>
          </a:p>
        </p:txBody>
      </p:sp>
      <p:sp>
        <p:nvSpPr>
          <p:cNvPr id="9" name="Freeform 9"/>
          <p:cNvSpPr/>
          <p:nvPr/>
        </p:nvSpPr>
        <p:spPr>
          <a:xfrm>
            <a:off x="7616923" y="1926600"/>
            <a:ext cx="10120856" cy="6772143"/>
          </a:xfrm>
          <a:custGeom>
            <a:avLst/>
            <a:gdLst/>
            <a:ahLst/>
            <a:cxnLst/>
            <a:rect l="l" t="t" r="r" b="b"/>
            <a:pathLst>
              <a:path w="10120856" h="6772143">
                <a:moveTo>
                  <a:pt x="0" y="0"/>
                </a:moveTo>
                <a:lnTo>
                  <a:pt x="10120856" y="0"/>
                </a:lnTo>
                <a:lnTo>
                  <a:pt x="10120856" y="6772144"/>
                </a:lnTo>
                <a:lnTo>
                  <a:pt x="0" y="6772144"/>
                </a:lnTo>
                <a:lnTo>
                  <a:pt x="0" y="0"/>
                </a:lnTo>
                <a:close/>
              </a:path>
            </a:pathLst>
          </a:custGeom>
          <a:blipFill>
            <a:blip r:embed="rId8"/>
            <a:stretch>
              <a:fillRect l="-30176" t="-6514"/>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11" name="TextBox 11"/>
          <p:cNvSpPr txBox="1"/>
          <p:nvPr/>
        </p:nvSpPr>
        <p:spPr>
          <a:xfrm>
            <a:off x="1506337" y="5188847"/>
            <a:ext cx="6110586" cy="4612513"/>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Insights</a:t>
            </a:r>
          </a:p>
          <a:p>
            <a:pPr algn="ctr">
              <a:lnSpc>
                <a:spcPts val="2575"/>
              </a:lnSpc>
            </a:pPr>
            <a:endParaRPr lang="en-US" sz="3300" b="1">
              <a:solidFill>
                <a:srgbClr val="2D3E62"/>
              </a:solidFill>
              <a:latin typeface="Open Sans Bold"/>
              <a:ea typeface="Open Sans Bold"/>
              <a:cs typeface="Open Sans Bold"/>
              <a:sym typeface="Open Sans Bold"/>
            </a:endParaRPr>
          </a:p>
          <a:p>
            <a:pPr algn="l">
              <a:lnSpc>
                <a:spcPts val="2575"/>
              </a:lnSpc>
            </a:pPr>
            <a:r>
              <a:rPr lang="en-US" sz="2500">
                <a:solidFill>
                  <a:srgbClr val="2D3E62"/>
                </a:solidFill>
                <a:latin typeface="Open Sans"/>
                <a:ea typeface="Open Sans"/>
                <a:cs typeface="Open Sans"/>
                <a:sym typeface="Open Sans"/>
              </a:rPr>
              <a:t>Totally suitable for taregts under 35.</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Use hashtags wisely, with a high number of followers.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Engage to Your Heart's Content.</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Follow the agenda setting.</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endParaRPr lang="en-US" sz="2500">
              <a:solidFill>
                <a:srgbClr val="2D3E62"/>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7119144" y="3468624"/>
            <a:ext cx="9820909" cy="5659299"/>
          </a:xfrm>
          <a:custGeom>
            <a:avLst/>
            <a:gdLst/>
            <a:ahLst/>
            <a:cxnLst/>
            <a:rect l="l" t="t" r="r" b="b"/>
            <a:pathLst>
              <a:path w="9820909" h="5659299">
                <a:moveTo>
                  <a:pt x="0" y="0"/>
                </a:moveTo>
                <a:lnTo>
                  <a:pt x="9820909" y="0"/>
                </a:lnTo>
                <a:lnTo>
                  <a:pt x="9820909" y="5659299"/>
                </a:lnTo>
                <a:lnTo>
                  <a:pt x="0" y="5659299"/>
                </a:lnTo>
                <a:lnTo>
                  <a:pt x="0" y="0"/>
                </a:lnTo>
                <a:close/>
              </a:path>
            </a:pathLst>
          </a:custGeom>
          <a:blipFill>
            <a:blip r:embed="rId7"/>
            <a:stretch>
              <a:fillRect/>
            </a:stretch>
          </a:blipFill>
        </p:spPr>
        <p:txBody>
          <a:bodyPr/>
          <a:lstStyle/>
          <a:p>
            <a:endParaRPr lang="pt-PT"/>
          </a:p>
        </p:txBody>
      </p:sp>
      <p:sp>
        <p:nvSpPr>
          <p:cNvPr id="9" name="Freeform 9"/>
          <p:cNvSpPr/>
          <p:nvPr/>
        </p:nvSpPr>
        <p:spPr>
          <a:xfrm>
            <a:off x="1506337" y="2265044"/>
            <a:ext cx="3329059" cy="1203580"/>
          </a:xfrm>
          <a:custGeom>
            <a:avLst/>
            <a:gdLst/>
            <a:ahLst/>
            <a:cxnLst/>
            <a:rect l="l" t="t" r="r" b="b"/>
            <a:pathLst>
              <a:path w="3329059" h="1203580">
                <a:moveTo>
                  <a:pt x="0" y="0"/>
                </a:moveTo>
                <a:lnTo>
                  <a:pt x="3329059" y="0"/>
                </a:lnTo>
                <a:lnTo>
                  <a:pt x="3329059" y="1203580"/>
                </a:lnTo>
                <a:lnTo>
                  <a:pt x="0" y="1203580"/>
                </a:lnTo>
                <a:lnTo>
                  <a:pt x="0" y="0"/>
                </a:lnTo>
                <a:close/>
              </a:path>
            </a:pathLst>
          </a:custGeom>
          <a:blipFill>
            <a:blip r:embed="rId8"/>
            <a:stretch>
              <a:fillRect t="-16759" b="-28730"/>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Online communication: social media</a:t>
            </a:r>
          </a:p>
        </p:txBody>
      </p:sp>
      <p:sp>
        <p:nvSpPr>
          <p:cNvPr id="11" name="TextBox 11"/>
          <p:cNvSpPr txBox="1"/>
          <p:nvPr/>
        </p:nvSpPr>
        <p:spPr>
          <a:xfrm>
            <a:off x="1506337" y="3691783"/>
            <a:ext cx="5321225" cy="4936363"/>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Insights</a:t>
            </a:r>
          </a:p>
          <a:p>
            <a:pPr algn="l">
              <a:lnSpc>
                <a:spcPts val="2575"/>
              </a:lnSpc>
            </a:pPr>
            <a:endParaRPr lang="en-US" sz="3300" b="1">
              <a:solidFill>
                <a:srgbClr val="2D3E62"/>
              </a:solidFill>
              <a:latin typeface="Open Sans Bold"/>
              <a:ea typeface="Open Sans Bold"/>
              <a:cs typeface="Open Sans Bold"/>
              <a:sym typeface="Open Sans Bold"/>
            </a:endParaRPr>
          </a:p>
          <a:p>
            <a:pPr algn="l">
              <a:lnSpc>
                <a:spcPts val="2575"/>
              </a:lnSpc>
            </a:pPr>
            <a:r>
              <a:rPr lang="en-US" sz="2500">
                <a:solidFill>
                  <a:srgbClr val="2D3E62"/>
                </a:solidFill>
                <a:latin typeface="Open Sans"/>
                <a:ea typeface="Open Sans"/>
                <a:cs typeface="Open Sans"/>
                <a:sym typeface="Open Sans"/>
              </a:rPr>
              <a:t>Make Eye-Catching Thumbnails.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Create Searchable Titles.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Create Playlists.</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r>
              <a:rPr lang="en-US" sz="2500">
                <a:solidFill>
                  <a:srgbClr val="2D3E62"/>
                </a:solidFill>
                <a:latin typeface="Open Sans"/>
                <a:ea typeface="Open Sans"/>
                <a:cs typeface="Open Sans"/>
                <a:sym typeface="Open Sans"/>
              </a:rPr>
              <a:t>Give a name and a face to your speaker. It is not a character without life.</a:t>
            </a: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endParaRPr lang="en-US" sz="2500">
              <a:solidFill>
                <a:srgbClr val="2D3E62"/>
              </a:solidFill>
              <a:latin typeface="Open Sans"/>
              <a:ea typeface="Open Sans"/>
              <a:cs typeface="Open Sans"/>
              <a:sym typeface="Open Sans"/>
            </a:endParaRPr>
          </a:p>
          <a:p>
            <a:pPr algn="l">
              <a:lnSpc>
                <a:spcPts val="2575"/>
              </a:lnSpc>
            </a:pPr>
            <a:endParaRPr lang="en-US" sz="2500">
              <a:solidFill>
                <a:srgbClr val="2D3E62"/>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Events &amp; Press Relations</a:t>
            </a:r>
          </a:p>
        </p:txBody>
      </p:sp>
      <p:sp>
        <p:nvSpPr>
          <p:cNvPr id="9" name="Freeform 9" descr="image"/>
          <p:cNvSpPr/>
          <p:nvPr/>
        </p:nvSpPr>
        <p:spPr>
          <a:xfrm>
            <a:off x="8069106" y="1884778"/>
            <a:ext cx="8073220" cy="6517443"/>
          </a:xfrm>
          <a:custGeom>
            <a:avLst/>
            <a:gdLst/>
            <a:ahLst/>
            <a:cxnLst/>
            <a:rect l="l" t="t" r="r" b="b"/>
            <a:pathLst>
              <a:path w="8073220" h="6517443">
                <a:moveTo>
                  <a:pt x="0" y="0"/>
                </a:moveTo>
                <a:lnTo>
                  <a:pt x="8073221" y="0"/>
                </a:lnTo>
                <a:lnTo>
                  <a:pt x="8073221" y="6517444"/>
                </a:lnTo>
                <a:lnTo>
                  <a:pt x="0" y="6517444"/>
                </a:lnTo>
                <a:lnTo>
                  <a:pt x="0" y="0"/>
                </a:lnTo>
                <a:close/>
              </a:path>
            </a:pathLst>
          </a:custGeom>
          <a:blipFill>
            <a:blip r:embed="rId7"/>
            <a:stretch>
              <a:fillRect t="-23870"/>
            </a:stretch>
          </a:blipFill>
        </p:spPr>
        <p:txBody>
          <a:bodyPr/>
          <a:lstStyle/>
          <a:p>
            <a:endParaRPr lang="pt-PT"/>
          </a:p>
        </p:txBody>
      </p:sp>
      <p:sp>
        <p:nvSpPr>
          <p:cNvPr id="10" name="TextBox 10"/>
          <p:cNvSpPr txBox="1"/>
          <p:nvPr/>
        </p:nvSpPr>
        <p:spPr>
          <a:xfrm>
            <a:off x="1506337" y="2761666"/>
            <a:ext cx="6110586" cy="5984113"/>
          </a:xfrm>
          <a:prstGeom prst="rect">
            <a:avLst/>
          </a:prstGeom>
        </p:spPr>
        <p:txBody>
          <a:bodyPr lIns="0" tIns="0" rIns="0" bIns="0" rtlCol="0" anchor="t">
            <a:spAutoFit/>
          </a:bodyPr>
          <a:lstStyle/>
          <a:p>
            <a:pPr algn="l">
              <a:lnSpc>
                <a:spcPts val="5247"/>
              </a:lnSpc>
            </a:pPr>
            <a:r>
              <a:rPr lang="en-US" sz="3300" b="1">
                <a:solidFill>
                  <a:srgbClr val="2D3E62"/>
                </a:solidFill>
                <a:latin typeface="Open Sans Bold"/>
                <a:ea typeface="Open Sans Bold"/>
                <a:cs typeface="Open Sans Bold"/>
                <a:sym typeface="Open Sans Bold"/>
              </a:rPr>
              <a:t>Suggestions</a:t>
            </a:r>
          </a:p>
          <a:p>
            <a:pPr algn="l">
              <a:lnSpc>
                <a:spcPts val="2575"/>
              </a:lnSpc>
            </a:pPr>
            <a:endParaRPr lang="en-US" sz="3300" b="1">
              <a:solidFill>
                <a:srgbClr val="2D3E62"/>
              </a:solidFill>
              <a:latin typeface="Open Sans Bold"/>
              <a:ea typeface="Open Sans Bold"/>
              <a:cs typeface="Open Sans Bold"/>
              <a:sym typeface="Open Sans Bold"/>
            </a:endParaRPr>
          </a:p>
          <a:p>
            <a:pPr algn="l">
              <a:lnSpc>
                <a:spcPts val="3300"/>
              </a:lnSpc>
            </a:pPr>
            <a:r>
              <a:rPr lang="en-US" sz="2500">
                <a:solidFill>
                  <a:srgbClr val="2D3E62"/>
                </a:solidFill>
                <a:latin typeface="Open Sans"/>
                <a:ea typeface="Open Sans"/>
                <a:cs typeface="Open Sans"/>
                <a:sym typeface="Open Sans"/>
              </a:rPr>
              <a:t>Plan your events chronologically and, whenever possible, on dates when public opinion is more susceptible.</a:t>
            </a:r>
          </a:p>
          <a:p>
            <a:pPr algn="l">
              <a:lnSpc>
                <a:spcPts val="3300"/>
              </a:lnSpc>
            </a:pPr>
            <a:endParaRPr lang="en-US" sz="2500">
              <a:solidFill>
                <a:srgbClr val="2D3E62"/>
              </a:solidFill>
              <a:latin typeface="Open Sans"/>
              <a:ea typeface="Open Sans"/>
              <a:cs typeface="Open Sans"/>
              <a:sym typeface="Open Sans"/>
            </a:endParaRPr>
          </a:p>
          <a:p>
            <a:pPr algn="l">
              <a:lnSpc>
                <a:spcPts val="3300"/>
              </a:lnSpc>
            </a:pPr>
            <a:r>
              <a:rPr lang="en-US" sz="2500">
                <a:solidFill>
                  <a:srgbClr val="2D3E62"/>
                </a:solidFill>
                <a:latin typeface="Open Sans"/>
                <a:ea typeface="Open Sans"/>
                <a:cs typeface="Open Sans"/>
                <a:sym typeface="Open Sans"/>
              </a:rPr>
              <a:t>Organising events by work package and following the interests of your target are good practices.</a:t>
            </a:r>
          </a:p>
          <a:p>
            <a:pPr algn="l">
              <a:lnSpc>
                <a:spcPts val="3300"/>
              </a:lnSpc>
            </a:pPr>
            <a:endParaRPr lang="en-US" sz="2500">
              <a:solidFill>
                <a:srgbClr val="2D3E62"/>
              </a:solidFill>
              <a:latin typeface="Open Sans"/>
              <a:ea typeface="Open Sans"/>
              <a:cs typeface="Open Sans"/>
              <a:sym typeface="Open Sans"/>
            </a:endParaRPr>
          </a:p>
          <a:p>
            <a:pPr algn="l">
              <a:lnSpc>
                <a:spcPts val="3300"/>
              </a:lnSpc>
            </a:pPr>
            <a:r>
              <a:rPr lang="en-US" sz="2500">
                <a:solidFill>
                  <a:srgbClr val="2D3E62"/>
                </a:solidFill>
                <a:latin typeface="Open Sans"/>
                <a:ea typeface="Open Sans"/>
                <a:cs typeface="Open Sans"/>
                <a:sym typeface="Open Sans"/>
              </a:rPr>
              <a:t>The presence of speakers/influencers is fundamental to the engagement of the event.</a:t>
            </a:r>
          </a:p>
          <a:p>
            <a:pPr algn="l">
              <a:lnSpc>
                <a:spcPts val="2575"/>
              </a:lnSpc>
            </a:pPr>
            <a:endParaRPr lang="en-US" sz="2500">
              <a:solidFill>
                <a:srgbClr val="2D3E62"/>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Events &amp; Press Relations</a:t>
            </a:r>
          </a:p>
        </p:txBody>
      </p:sp>
      <p:sp>
        <p:nvSpPr>
          <p:cNvPr id="9" name="TextBox 9"/>
          <p:cNvSpPr txBox="1"/>
          <p:nvPr/>
        </p:nvSpPr>
        <p:spPr>
          <a:xfrm>
            <a:off x="1275340" y="2144218"/>
            <a:ext cx="14591187" cy="5292280"/>
          </a:xfrm>
          <a:prstGeom prst="rect">
            <a:avLst/>
          </a:prstGeom>
        </p:spPr>
        <p:txBody>
          <a:bodyPr lIns="0" tIns="0" rIns="0" bIns="0" rtlCol="0" anchor="t">
            <a:spAutoFit/>
          </a:bodyPr>
          <a:lstStyle/>
          <a:p>
            <a:pPr algn="ctr">
              <a:lnSpc>
                <a:spcPts val="4770"/>
              </a:lnSpc>
            </a:pPr>
            <a:r>
              <a:rPr lang="en-US" sz="3000" b="1" spc="-48">
                <a:solidFill>
                  <a:srgbClr val="2D3E62"/>
                </a:solidFill>
                <a:latin typeface="Open Sans Bold"/>
                <a:ea typeface="Open Sans Bold"/>
                <a:cs typeface="Open Sans Bold"/>
                <a:sym typeface="Open Sans Bold"/>
              </a:rPr>
              <a:t>Agenda-setting definition</a:t>
            </a:r>
          </a:p>
          <a:p>
            <a:pPr algn="ctr">
              <a:lnSpc>
                <a:spcPts val="4770"/>
              </a:lnSpc>
            </a:pPr>
            <a:endParaRPr lang="en-US" sz="3000" b="1" spc="-48">
              <a:solidFill>
                <a:srgbClr val="2D3E62"/>
              </a:solidFill>
              <a:latin typeface="Open Sans Bold"/>
              <a:ea typeface="Open Sans Bold"/>
              <a:cs typeface="Open Sans Bold"/>
              <a:sym typeface="Open Sans Bold"/>
            </a:endParaRPr>
          </a:p>
          <a:p>
            <a:pPr algn="just">
              <a:lnSpc>
                <a:spcPts val="4611"/>
              </a:lnSpc>
            </a:pPr>
            <a:r>
              <a:rPr lang="en-US" sz="2900" spc="-46">
                <a:solidFill>
                  <a:srgbClr val="2D3E62"/>
                </a:solidFill>
                <a:latin typeface="Open Sans"/>
                <a:ea typeface="Open Sans"/>
                <a:cs typeface="Open Sans"/>
                <a:sym typeface="Open Sans"/>
              </a:rPr>
              <a:t>Agenda-setting is a communication theory that explains </a:t>
            </a:r>
            <a:r>
              <a:rPr lang="en-US" sz="2900" b="1" spc="-46">
                <a:solidFill>
                  <a:srgbClr val="2D3E62"/>
                </a:solidFill>
                <a:latin typeface="Open Sans Bold"/>
                <a:ea typeface="Open Sans Bold"/>
                <a:cs typeface="Open Sans Bold"/>
                <a:sym typeface="Open Sans Bold"/>
              </a:rPr>
              <a:t>how media influences the public agenda</a:t>
            </a:r>
            <a:r>
              <a:rPr lang="en-US" sz="2900" spc="-46">
                <a:solidFill>
                  <a:srgbClr val="2D3E62"/>
                </a:solidFill>
                <a:latin typeface="Open Sans"/>
                <a:ea typeface="Open Sans"/>
                <a:cs typeface="Open Sans"/>
                <a:sym typeface="Open Sans"/>
              </a:rPr>
              <a:t> by determining which issues are considered important and worthy of attention. It highlights the media's role in shaping perceptions of what matters in society, as the topics that receive more coverage often become prioritized in the public consciousness. This process affects not just individual opinions but can also drive policy decisions and social movements.</a:t>
            </a:r>
          </a:p>
          <a:p>
            <a:pPr algn="l">
              <a:lnSpc>
                <a:spcPts val="5247"/>
              </a:lnSpc>
            </a:pPr>
            <a:endParaRPr lang="en-US" sz="2900" spc="-46">
              <a:solidFill>
                <a:srgbClr val="2D3E62"/>
              </a:solidFill>
              <a:latin typeface="Open Sans"/>
              <a:ea typeface="Open Sans"/>
              <a:cs typeface="Open Sans"/>
              <a:sym typeface="Open Sans"/>
            </a:endParaRPr>
          </a:p>
        </p:txBody>
      </p:sp>
      <p:sp>
        <p:nvSpPr>
          <p:cNvPr id="10" name="TextBox 10"/>
          <p:cNvSpPr txBox="1"/>
          <p:nvPr/>
        </p:nvSpPr>
        <p:spPr>
          <a:xfrm>
            <a:off x="1275340" y="7379348"/>
            <a:ext cx="14591187" cy="431799"/>
          </a:xfrm>
          <a:prstGeom prst="rect">
            <a:avLst/>
          </a:prstGeom>
        </p:spPr>
        <p:txBody>
          <a:bodyPr lIns="0" tIns="0" rIns="0" bIns="0" rtlCol="0" anchor="t">
            <a:spAutoFit/>
          </a:bodyPr>
          <a:lstStyle/>
          <a:p>
            <a:pPr algn="r">
              <a:lnSpc>
                <a:spcPts val="3500"/>
              </a:lnSpc>
            </a:pPr>
            <a:r>
              <a:rPr lang="en-US" sz="2500" i="1">
                <a:solidFill>
                  <a:srgbClr val="2D3E62"/>
                </a:solidFill>
                <a:latin typeface="Open Sans Italics"/>
                <a:ea typeface="Open Sans Italics"/>
                <a:cs typeface="Open Sans Italics"/>
                <a:sym typeface="Open Sans Italics"/>
              </a:rPr>
              <a:t>in </a:t>
            </a:r>
            <a:r>
              <a:rPr lang="en-US" sz="2500" i="1" u="sng">
                <a:solidFill>
                  <a:srgbClr val="2D3E62"/>
                </a:solidFill>
                <a:latin typeface="Open Sans Italics"/>
                <a:ea typeface="Open Sans Italics"/>
                <a:cs typeface="Open Sans Italics"/>
                <a:sym typeface="Open Sans Italics"/>
                <a:hlinkClick r:id="rId7" tooltip="https://fiveable.me/key-terms/introduction-public-relations/agenda-setting"/>
              </a:rPr>
              <a:t>fiveable.me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1509195" y="1442745"/>
            <a:ext cx="5750105" cy="8425063"/>
          </a:xfrm>
          <a:custGeom>
            <a:avLst/>
            <a:gdLst/>
            <a:ahLst/>
            <a:cxnLst/>
            <a:rect l="l" t="t" r="r" b="b"/>
            <a:pathLst>
              <a:path w="5750105" h="8425063">
                <a:moveTo>
                  <a:pt x="0" y="0"/>
                </a:moveTo>
                <a:lnTo>
                  <a:pt x="5750105" y="0"/>
                </a:lnTo>
                <a:lnTo>
                  <a:pt x="5750105" y="8425063"/>
                </a:lnTo>
                <a:lnTo>
                  <a:pt x="0" y="8425063"/>
                </a:lnTo>
                <a:lnTo>
                  <a:pt x="0" y="0"/>
                </a:lnTo>
                <a:close/>
              </a:path>
            </a:pathLst>
          </a:custGeom>
          <a:blipFill>
            <a:blip r:embed="rId7"/>
            <a:stretch>
              <a:fillRect/>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Events &amp; Press Relations</a:t>
            </a:r>
          </a:p>
        </p:txBody>
      </p:sp>
      <p:sp>
        <p:nvSpPr>
          <p:cNvPr id="10" name="TextBox 10"/>
          <p:cNvSpPr txBox="1"/>
          <p:nvPr/>
        </p:nvSpPr>
        <p:spPr>
          <a:xfrm>
            <a:off x="1506337" y="3150907"/>
            <a:ext cx="9530784" cy="5020039"/>
          </a:xfrm>
          <a:prstGeom prst="rect">
            <a:avLst/>
          </a:prstGeom>
        </p:spPr>
        <p:txBody>
          <a:bodyPr lIns="0" tIns="0" rIns="0" bIns="0" rtlCol="0" anchor="t">
            <a:spAutoFit/>
          </a:bodyPr>
          <a:lstStyle/>
          <a:p>
            <a:pPr algn="r">
              <a:lnSpc>
                <a:spcPts val="3654"/>
              </a:lnSpc>
            </a:pPr>
            <a:r>
              <a:rPr lang="en-US" sz="2610" b="1" i="1">
                <a:solidFill>
                  <a:srgbClr val="000000"/>
                </a:solidFill>
                <a:latin typeface="Open Sans Bold Italics"/>
                <a:ea typeface="Open Sans Bold Italics"/>
                <a:cs typeface="Open Sans Bold Italics"/>
                <a:sym typeface="Open Sans Bold Italics"/>
              </a:rPr>
              <a:t>Project led by the Polytechnic of Guarda aims to accelerate the blue economy</a:t>
            </a:r>
          </a:p>
          <a:p>
            <a:pPr algn="r">
              <a:lnSpc>
                <a:spcPts val="3654"/>
              </a:lnSpc>
            </a:pPr>
            <a:endParaRPr lang="en-US" sz="2610" b="1" i="1">
              <a:solidFill>
                <a:srgbClr val="000000"/>
              </a:solidFill>
              <a:latin typeface="Open Sans Bold Italics"/>
              <a:ea typeface="Open Sans Bold Italics"/>
              <a:cs typeface="Open Sans Bold Italics"/>
              <a:sym typeface="Open Sans Bold Italics"/>
            </a:endParaRPr>
          </a:p>
          <a:p>
            <a:pPr algn="r">
              <a:lnSpc>
                <a:spcPts val="3654"/>
              </a:lnSpc>
            </a:pPr>
            <a:r>
              <a:rPr lang="en-US" sz="2610" i="1">
                <a:solidFill>
                  <a:srgbClr val="000000"/>
                </a:solidFill>
                <a:latin typeface="Open Sans Italics"/>
                <a:ea typeface="Open Sans Italics"/>
                <a:cs typeface="Open Sans Italics"/>
                <a:sym typeface="Open Sans Italics"/>
              </a:rPr>
              <a:t>‘It will be the first of three acceleration programmes planned in the </a:t>
            </a:r>
            <a:r>
              <a:rPr lang="en-US" sz="2610" b="1" i="1">
                <a:solidFill>
                  <a:srgbClr val="000000"/>
                </a:solidFill>
                <a:latin typeface="Open Sans Bold Italics"/>
                <a:ea typeface="Open Sans Bold Italics"/>
                <a:cs typeface="Open Sans Bold Italics"/>
                <a:sym typeface="Open Sans Bold Italics"/>
              </a:rPr>
              <a:t>ADT4Blue project</a:t>
            </a:r>
            <a:r>
              <a:rPr lang="en-US" sz="2610" i="1">
                <a:solidFill>
                  <a:srgbClr val="000000"/>
                </a:solidFill>
                <a:latin typeface="Open Sans Italics"/>
                <a:ea typeface="Open Sans Italics"/>
                <a:cs typeface="Open Sans Italics"/>
                <a:sym typeface="Open Sans Italics"/>
              </a:rPr>
              <a:t>, which is </a:t>
            </a:r>
            <a:r>
              <a:rPr lang="en-US" sz="2610" b="1" i="1">
                <a:solidFill>
                  <a:srgbClr val="000000"/>
                </a:solidFill>
                <a:latin typeface="Open Sans Bold Italics"/>
                <a:ea typeface="Open Sans Bold Italics"/>
                <a:cs typeface="Open Sans Bold Italics"/>
                <a:sym typeface="Open Sans Bold Italics"/>
              </a:rPr>
              <a:t>co-funded by the Interreg Atlantic Area</a:t>
            </a:r>
            <a:r>
              <a:rPr lang="en-US" sz="2610" i="1">
                <a:solidFill>
                  <a:srgbClr val="000000"/>
                </a:solidFill>
                <a:latin typeface="Open Sans Italics"/>
                <a:ea typeface="Open Sans Italics"/>
                <a:cs typeface="Open Sans Italics"/>
                <a:sym typeface="Open Sans Italics"/>
              </a:rPr>
              <a:t> programme with 3.1 million euros,’ he explained. The three programmes aim to empower entrepreneurial initiatives based on advanced digital technologies to respond to the most pressing challenges facing the blue economy</a:t>
            </a:r>
          </a:p>
          <a:p>
            <a:pPr algn="r">
              <a:lnSpc>
                <a:spcPts val="3654"/>
              </a:lnSpc>
            </a:pPr>
            <a:endParaRPr lang="en-US" sz="2610" i="1">
              <a:solidFill>
                <a:srgbClr val="000000"/>
              </a:solidFill>
              <a:latin typeface="Open Sans Italics"/>
              <a:ea typeface="Open Sans Italics"/>
              <a:cs typeface="Open Sans Italics"/>
              <a:sym typeface="Open Sans Italics"/>
            </a:endParaRPr>
          </a:p>
          <a:p>
            <a:pPr algn="r">
              <a:lnSpc>
                <a:spcPts val="3654"/>
              </a:lnSpc>
            </a:pPr>
            <a:r>
              <a:rPr lang="en-US" sz="2610" i="1" u="sng">
                <a:solidFill>
                  <a:srgbClr val="000000"/>
                </a:solidFill>
                <a:latin typeface="Open Sans Italics"/>
                <a:ea typeface="Open Sans Italics"/>
                <a:cs typeface="Open Sans Italics"/>
                <a:sym typeface="Open Sans Italics"/>
                <a:hlinkClick r:id="rId8" tooltip="https://www.publico.pt/2024/10/02/azul/noticia/projecto-liderado-politecnico-guarda-quer-acelerar-economia-azul-2106279"/>
              </a:rPr>
              <a:t>in Público, 2024-10-02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7931882" y="2227849"/>
            <a:ext cx="9635233" cy="6243946"/>
          </a:xfrm>
          <a:custGeom>
            <a:avLst/>
            <a:gdLst/>
            <a:ahLst/>
            <a:cxnLst/>
            <a:rect l="l" t="t" r="r" b="b"/>
            <a:pathLst>
              <a:path w="9635233" h="6243946">
                <a:moveTo>
                  <a:pt x="0" y="0"/>
                </a:moveTo>
                <a:lnTo>
                  <a:pt x="9635233" y="0"/>
                </a:lnTo>
                <a:lnTo>
                  <a:pt x="9635233" y="6243945"/>
                </a:lnTo>
                <a:lnTo>
                  <a:pt x="0" y="6243945"/>
                </a:lnTo>
                <a:lnTo>
                  <a:pt x="0" y="0"/>
                </a:lnTo>
                <a:close/>
              </a:path>
            </a:pathLst>
          </a:custGeom>
          <a:blipFill>
            <a:blip r:embed="rId7"/>
            <a:stretch>
              <a:fillRect r="-17290"/>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Events &amp; Press Relations</a:t>
            </a:r>
          </a:p>
        </p:txBody>
      </p:sp>
      <p:sp>
        <p:nvSpPr>
          <p:cNvPr id="10" name="TextBox 10"/>
          <p:cNvSpPr txBox="1"/>
          <p:nvPr/>
        </p:nvSpPr>
        <p:spPr>
          <a:xfrm>
            <a:off x="724937" y="2170699"/>
            <a:ext cx="7033021" cy="6391639"/>
          </a:xfrm>
          <a:prstGeom prst="rect">
            <a:avLst/>
          </a:prstGeom>
        </p:spPr>
        <p:txBody>
          <a:bodyPr lIns="0" tIns="0" rIns="0" bIns="0" rtlCol="0" anchor="t">
            <a:spAutoFit/>
          </a:bodyPr>
          <a:lstStyle/>
          <a:p>
            <a:pPr algn="r">
              <a:lnSpc>
                <a:spcPts val="3654"/>
              </a:lnSpc>
            </a:pPr>
            <a:r>
              <a:rPr lang="en-US" sz="2610" i="1">
                <a:solidFill>
                  <a:srgbClr val="000000"/>
                </a:solidFill>
                <a:latin typeface="Open Sans Italics"/>
                <a:ea typeface="Open Sans Italics"/>
                <a:cs typeface="Open Sans Italics"/>
                <a:sym typeface="Open Sans Italics"/>
              </a:rPr>
              <a:t>Face à ce constat, le </a:t>
            </a:r>
            <a:r>
              <a:rPr lang="en-US" sz="2610" i="1" u="sng">
                <a:solidFill>
                  <a:srgbClr val="000000"/>
                </a:solidFill>
                <a:latin typeface="Open Sans Italics"/>
                <a:ea typeface="Open Sans Italics"/>
                <a:cs typeface="Open Sans Italics"/>
                <a:sym typeface="Open Sans Italics"/>
                <a:hlinkClick r:id="rId8" tooltip="https://westerndevelopment.ie/key-projects/european-projects/dibest/"/>
              </a:rPr>
              <a:t>projet </a:t>
            </a:r>
            <a:r>
              <a:rPr lang="en-US" sz="2610" b="1" i="1" u="sng">
                <a:solidFill>
                  <a:srgbClr val="000000"/>
                </a:solidFill>
                <a:latin typeface="Open Sans Bold Italics"/>
                <a:ea typeface="Open Sans Bold Italics"/>
                <a:cs typeface="Open Sans Bold Italics"/>
                <a:sym typeface="Open Sans Bold Italics"/>
                <a:hlinkClick r:id="rId8" tooltip="https://westerndevelopment.ie/key-projects/european-projects/dibest/"/>
              </a:rPr>
              <a:t>DIBEST</a:t>
            </a:r>
            <a:r>
              <a:rPr lang="en-US" sz="2610">
                <a:solidFill>
                  <a:srgbClr val="000000"/>
                </a:solidFill>
                <a:latin typeface="Open Sans"/>
                <a:ea typeface="Open Sans"/>
                <a:cs typeface="Open Sans"/>
                <a:sym typeface="Open Sans"/>
              </a:rPr>
              <a:t> </a:t>
            </a:r>
            <a:r>
              <a:rPr lang="en-US" sz="2610" i="1" u="sng">
                <a:solidFill>
                  <a:srgbClr val="000000"/>
                </a:solidFill>
                <a:latin typeface="Open Sans Italics"/>
                <a:ea typeface="Open Sans Italics"/>
                <a:cs typeface="Open Sans Italics"/>
                <a:sym typeface="Open Sans Italics"/>
                <a:hlinkClick r:id="rId8" tooltip="https://westerndevelopment.ie/key-projects/european-projects/dibest/"/>
              </a:rPr>
              <a:t>(Digital Innovation for Blue Enterprises &amp; Social Tourism)</a:t>
            </a:r>
            <a:r>
              <a:rPr lang="en-US" sz="2610" i="1">
                <a:solidFill>
                  <a:srgbClr val="000000"/>
                </a:solidFill>
                <a:latin typeface="Open Sans Italics"/>
                <a:ea typeface="Open Sans Italics"/>
                <a:cs typeface="Open Sans Italics"/>
                <a:sym typeface="Open Sans Italics"/>
              </a:rPr>
              <a:t> s’avère une initiative intéressante pour combler ce fossé numérique. </a:t>
            </a:r>
            <a:r>
              <a:rPr lang="en-US" sz="2610" b="1" i="1">
                <a:solidFill>
                  <a:srgbClr val="000000"/>
                </a:solidFill>
                <a:latin typeface="Open Sans Bold Italics"/>
                <a:ea typeface="Open Sans Bold Italics"/>
                <a:cs typeface="Open Sans Bold Italics"/>
                <a:sym typeface="Open Sans Bold Italics"/>
              </a:rPr>
              <a:t>Financé par Interreg Atlantic Area et coordonné par la Western Development Commission</a:t>
            </a:r>
            <a:r>
              <a:rPr lang="en-US" sz="2610" i="1">
                <a:solidFill>
                  <a:srgbClr val="000000"/>
                </a:solidFill>
                <a:latin typeface="Open Sans Italics"/>
                <a:ea typeface="Open Sans Italics"/>
                <a:cs typeface="Open Sans Italics"/>
                <a:sym typeface="Open Sans Italics"/>
              </a:rPr>
              <a:t>, ce projet rassemble divers acteurs des mondes économiques et académiques d’Irlande, du Portugal, d’Espagne et de France. Son objectif principal est de soutenir les microentreprises touristiques de la région côtière atlantique dans l’adoption d’innovations numériques</a:t>
            </a:r>
          </a:p>
          <a:p>
            <a:pPr algn="r">
              <a:lnSpc>
                <a:spcPts val="3654"/>
              </a:lnSpc>
            </a:pPr>
            <a:endParaRPr lang="en-US" sz="2610" i="1">
              <a:solidFill>
                <a:srgbClr val="000000"/>
              </a:solidFill>
              <a:latin typeface="Open Sans Italics"/>
              <a:ea typeface="Open Sans Italics"/>
              <a:cs typeface="Open Sans Italics"/>
              <a:sym typeface="Open Sans Italics"/>
            </a:endParaRPr>
          </a:p>
          <a:p>
            <a:pPr algn="r">
              <a:lnSpc>
                <a:spcPts val="3654"/>
              </a:lnSpc>
            </a:pPr>
            <a:r>
              <a:rPr lang="en-US" sz="2610" i="1" u="sng">
                <a:solidFill>
                  <a:srgbClr val="000000"/>
                </a:solidFill>
                <a:latin typeface="Open Sans Italics"/>
                <a:ea typeface="Open Sans Italics"/>
                <a:cs typeface="Open Sans Italics"/>
                <a:sym typeface="Open Sans Italics"/>
                <a:hlinkClick r:id="rId9" tooltip="https://theconversation.com/airbnb-tripadvisor-google-maps-le-numerique-booste-le-tourisme-mais-au-detriment-des-pme-233020"/>
              </a:rPr>
              <a:t>in The Conversation, 2024-07-18</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Networks and Synergies</a:t>
            </a:r>
          </a:p>
        </p:txBody>
      </p:sp>
      <p:sp>
        <p:nvSpPr>
          <p:cNvPr id="9" name="TextBox 9"/>
          <p:cNvSpPr txBox="1"/>
          <p:nvPr/>
        </p:nvSpPr>
        <p:spPr>
          <a:xfrm>
            <a:off x="1506337" y="1918045"/>
            <a:ext cx="11267588" cy="8994394"/>
          </a:xfrm>
          <a:prstGeom prst="rect">
            <a:avLst/>
          </a:prstGeom>
        </p:spPr>
        <p:txBody>
          <a:bodyPr lIns="0" tIns="0" rIns="0" bIns="0" rtlCol="0" anchor="t">
            <a:spAutoFit/>
          </a:bodyPr>
          <a:lstStyle/>
          <a:p>
            <a:pPr algn="l">
              <a:lnSpc>
                <a:spcPts val="4611"/>
              </a:lnSpc>
            </a:pPr>
            <a:r>
              <a:rPr lang="en-US" sz="2900" b="1">
                <a:solidFill>
                  <a:srgbClr val="2D3E62"/>
                </a:solidFill>
                <a:latin typeface="Open Sans Bold"/>
                <a:ea typeface="Open Sans Bold"/>
                <a:cs typeface="Open Sans Bold"/>
                <a:sym typeface="Open Sans Bold"/>
              </a:rPr>
              <a:t>INFORM EU </a:t>
            </a:r>
            <a:r>
              <a:rPr lang="en-US" sz="2900">
                <a:solidFill>
                  <a:srgbClr val="2D3E62"/>
                </a:solidFill>
                <a:latin typeface="Open Sans"/>
                <a:ea typeface="Open Sans"/>
                <a:cs typeface="Open Sans"/>
                <a:sym typeface="Open Sans"/>
              </a:rPr>
              <a:t>is an EU-wide network of communication officers responsible for communicating EU and Member State investments under shared management.</a:t>
            </a:r>
          </a:p>
          <a:p>
            <a:pPr algn="l">
              <a:lnSpc>
                <a:spcPts val="5247"/>
              </a:lnSpc>
            </a:pPr>
            <a:endParaRPr lang="en-US" sz="2900">
              <a:solidFill>
                <a:srgbClr val="2D3E62"/>
              </a:solidFill>
              <a:latin typeface="Open Sans"/>
              <a:ea typeface="Open Sans"/>
              <a:cs typeface="Open Sans"/>
              <a:sym typeface="Open Sans"/>
            </a:endParaRPr>
          </a:p>
          <a:p>
            <a:pPr algn="l">
              <a:lnSpc>
                <a:spcPts val="4611"/>
              </a:lnSpc>
            </a:pPr>
            <a:r>
              <a:rPr lang="en-US" sz="2900" b="1">
                <a:solidFill>
                  <a:srgbClr val="2D3E62"/>
                </a:solidFill>
                <a:latin typeface="Open Sans Bold"/>
                <a:ea typeface="Open Sans Bold"/>
                <a:cs typeface="Open Sans Bold"/>
                <a:sym typeface="Open Sans Bold"/>
              </a:rPr>
              <a:t>Interreg Communication Network (ICON)</a:t>
            </a:r>
            <a:r>
              <a:rPr lang="en-US" sz="2900">
                <a:solidFill>
                  <a:srgbClr val="2D3E62"/>
                </a:solidFill>
                <a:latin typeface="Open Sans"/>
                <a:ea typeface="Open Sans"/>
                <a:cs typeface="Open Sans"/>
                <a:sym typeface="Open Sans"/>
              </a:rPr>
              <a:t> is the group of communication officers responsible for Interreg programmes, particularly committed to highlight the achivements of 35 Years of Interreg.</a:t>
            </a:r>
          </a:p>
          <a:p>
            <a:pPr algn="l">
              <a:lnSpc>
                <a:spcPts val="4611"/>
              </a:lnSpc>
            </a:pPr>
            <a:endParaRPr lang="en-US" sz="2900">
              <a:solidFill>
                <a:srgbClr val="2D3E62"/>
              </a:solidFill>
              <a:latin typeface="Open Sans"/>
              <a:ea typeface="Open Sans"/>
              <a:cs typeface="Open Sans"/>
              <a:sym typeface="Open Sans"/>
            </a:endParaRPr>
          </a:p>
          <a:p>
            <a:pPr algn="l">
              <a:lnSpc>
                <a:spcPts val="4611"/>
              </a:lnSpc>
            </a:pPr>
            <a:r>
              <a:rPr lang="en-US" sz="2900" b="1">
                <a:solidFill>
                  <a:srgbClr val="2D3E62"/>
                </a:solidFill>
                <a:latin typeface="Open Sans Bold"/>
                <a:ea typeface="Open Sans Bold"/>
                <a:cs typeface="Open Sans Bold"/>
                <a:sym typeface="Open Sans Bold"/>
              </a:rPr>
              <a:t>The Assistance Mechanism for the Atlantic Action Plan</a:t>
            </a:r>
            <a:r>
              <a:rPr lang="en-US" sz="2900">
                <a:solidFill>
                  <a:srgbClr val="2D3E62"/>
                </a:solidFill>
                <a:latin typeface="Open Sans"/>
                <a:ea typeface="Open Sans"/>
                <a:cs typeface="Open Sans"/>
                <a:sym typeface="Open Sans"/>
              </a:rPr>
              <a:t> is operating through four National Hubs (France, Ireland, Portugal and Spain). It aims to upscale best practices and lessons learnt by facilitating synergies between sea-basins.</a:t>
            </a:r>
          </a:p>
          <a:p>
            <a:pPr algn="l">
              <a:lnSpc>
                <a:spcPts val="2575"/>
              </a:lnSpc>
            </a:pPr>
            <a:endParaRPr lang="en-US" sz="2900">
              <a:solidFill>
                <a:srgbClr val="2D3E62"/>
              </a:solidFill>
              <a:latin typeface="Open Sans"/>
              <a:ea typeface="Open Sans"/>
              <a:cs typeface="Open Sans"/>
              <a:sym typeface="Open Sans"/>
            </a:endParaRPr>
          </a:p>
          <a:p>
            <a:pPr algn="l">
              <a:lnSpc>
                <a:spcPts val="2575"/>
              </a:lnSpc>
            </a:pPr>
            <a:endParaRPr lang="en-US" sz="2900">
              <a:solidFill>
                <a:srgbClr val="2D3E62"/>
              </a:solidFill>
              <a:latin typeface="Open Sans"/>
              <a:ea typeface="Open Sans"/>
              <a:cs typeface="Open Sans"/>
              <a:sym typeface="Open Sans"/>
            </a:endParaRPr>
          </a:p>
          <a:p>
            <a:pPr algn="l">
              <a:lnSpc>
                <a:spcPts val="2575"/>
              </a:lnSpc>
            </a:pPr>
            <a:endParaRPr lang="en-US" sz="2900">
              <a:solidFill>
                <a:srgbClr val="2D3E62"/>
              </a:solidFill>
              <a:latin typeface="Open Sans"/>
              <a:ea typeface="Open Sans"/>
              <a:cs typeface="Open Sans"/>
              <a:sym typeface="Open Sans"/>
            </a:endParaRPr>
          </a:p>
          <a:p>
            <a:pPr algn="l">
              <a:lnSpc>
                <a:spcPts val="2575"/>
              </a:lnSpc>
            </a:pPr>
            <a:endParaRPr lang="en-US" sz="2900">
              <a:solidFill>
                <a:srgbClr val="2D3E62"/>
              </a:solidFill>
              <a:latin typeface="Open Sans"/>
              <a:ea typeface="Open Sans"/>
              <a:cs typeface="Open Sans"/>
              <a:sym typeface="Open Sans"/>
            </a:endParaRPr>
          </a:p>
        </p:txBody>
      </p:sp>
      <p:sp>
        <p:nvSpPr>
          <p:cNvPr id="10" name="TextBox 10"/>
          <p:cNvSpPr txBox="1"/>
          <p:nvPr/>
        </p:nvSpPr>
        <p:spPr>
          <a:xfrm>
            <a:off x="13595316" y="3902527"/>
            <a:ext cx="2163769" cy="1622044"/>
          </a:xfrm>
          <a:prstGeom prst="rect">
            <a:avLst/>
          </a:prstGeom>
        </p:spPr>
        <p:txBody>
          <a:bodyPr lIns="0" tIns="0" rIns="0" bIns="0" rtlCol="0" anchor="t">
            <a:spAutoFit/>
          </a:bodyPr>
          <a:lstStyle/>
          <a:p>
            <a:pPr algn="l">
              <a:lnSpc>
                <a:spcPts val="4611"/>
              </a:lnSpc>
            </a:pPr>
            <a:r>
              <a:rPr lang="en-US" sz="2900" b="1">
                <a:solidFill>
                  <a:srgbClr val="2D3E62"/>
                </a:solidFill>
                <a:latin typeface="Open Sans Bold"/>
                <a:ea typeface="Open Sans Bold"/>
                <a:cs typeface="Open Sans Bold"/>
                <a:sym typeface="Open Sans Bold"/>
              </a:rPr>
              <a:t>DG Regio</a:t>
            </a:r>
          </a:p>
          <a:p>
            <a:pPr algn="l">
              <a:lnSpc>
                <a:spcPts val="2575"/>
              </a:lnSpc>
            </a:pPr>
            <a:endParaRPr lang="en-US" sz="2900" b="1">
              <a:solidFill>
                <a:srgbClr val="2D3E62"/>
              </a:solidFill>
              <a:latin typeface="Open Sans Bold"/>
              <a:ea typeface="Open Sans Bold"/>
              <a:cs typeface="Open Sans Bold"/>
              <a:sym typeface="Open Sans Bold"/>
            </a:endParaRPr>
          </a:p>
          <a:p>
            <a:pPr algn="l">
              <a:lnSpc>
                <a:spcPts val="2575"/>
              </a:lnSpc>
            </a:pPr>
            <a:endParaRPr lang="en-US" sz="2900" b="1">
              <a:solidFill>
                <a:srgbClr val="2D3E62"/>
              </a:solidFill>
              <a:latin typeface="Open Sans Bold"/>
              <a:ea typeface="Open Sans Bold"/>
              <a:cs typeface="Open Sans Bold"/>
              <a:sym typeface="Open Sans Bold"/>
            </a:endParaRPr>
          </a:p>
          <a:p>
            <a:pPr algn="l">
              <a:lnSpc>
                <a:spcPts val="2575"/>
              </a:lnSpc>
            </a:pPr>
            <a:endParaRPr lang="en-US" sz="2900" b="1">
              <a:solidFill>
                <a:srgbClr val="2D3E62"/>
              </a:solidFill>
              <a:latin typeface="Open Sans Bold"/>
              <a:ea typeface="Open Sans Bold"/>
              <a:cs typeface="Open Sans Bold"/>
              <a:sym typeface="Open Sans Bold"/>
            </a:endParaRPr>
          </a:p>
        </p:txBody>
      </p:sp>
      <p:sp>
        <p:nvSpPr>
          <p:cNvPr id="11" name="AutoShape 11"/>
          <p:cNvSpPr/>
          <p:nvPr/>
        </p:nvSpPr>
        <p:spPr>
          <a:xfrm>
            <a:off x="13173975" y="1897380"/>
            <a:ext cx="0" cy="5022469"/>
          </a:xfrm>
          <a:prstGeom prst="line">
            <a:avLst/>
          </a:prstGeom>
          <a:ln w="76200" cap="flat">
            <a:solidFill>
              <a:srgbClr val="18BAA8"/>
            </a:solidFill>
            <a:prstDash val="solid"/>
            <a:headEnd type="none" w="sm" len="sm"/>
            <a:tailEnd type="none" w="sm" len="sm"/>
          </a:ln>
        </p:spPr>
        <p:txBody>
          <a:bodyPr/>
          <a:lstStyle/>
          <a:p>
            <a:endParaRPr lang="pt-PT"/>
          </a:p>
        </p:txBody>
      </p:sp>
      <p:sp>
        <p:nvSpPr>
          <p:cNvPr id="12" name="TextBox 12"/>
          <p:cNvSpPr txBox="1"/>
          <p:nvPr/>
        </p:nvSpPr>
        <p:spPr>
          <a:xfrm>
            <a:off x="13595316" y="7547320"/>
            <a:ext cx="2163769" cy="1622044"/>
          </a:xfrm>
          <a:prstGeom prst="rect">
            <a:avLst/>
          </a:prstGeom>
        </p:spPr>
        <p:txBody>
          <a:bodyPr lIns="0" tIns="0" rIns="0" bIns="0" rtlCol="0" anchor="t">
            <a:spAutoFit/>
          </a:bodyPr>
          <a:lstStyle/>
          <a:p>
            <a:pPr algn="l">
              <a:lnSpc>
                <a:spcPts val="4611"/>
              </a:lnSpc>
            </a:pPr>
            <a:r>
              <a:rPr lang="en-US" sz="2900" b="1">
                <a:solidFill>
                  <a:srgbClr val="2D3E62"/>
                </a:solidFill>
                <a:latin typeface="Open Sans Bold"/>
                <a:ea typeface="Open Sans Bold"/>
                <a:cs typeface="Open Sans Bold"/>
                <a:sym typeface="Open Sans Bold"/>
              </a:rPr>
              <a:t>DG Mare</a:t>
            </a:r>
          </a:p>
          <a:p>
            <a:pPr algn="l">
              <a:lnSpc>
                <a:spcPts val="2575"/>
              </a:lnSpc>
            </a:pPr>
            <a:endParaRPr lang="en-US" sz="2900" b="1">
              <a:solidFill>
                <a:srgbClr val="2D3E62"/>
              </a:solidFill>
              <a:latin typeface="Open Sans Bold"/>
              <a:ea typeface="Open Sans Bold"/>
              <a:cs typeface="Open Sans Bold"/>
              <a:sym typeface="Open Sans Bold"/>
            </a:endParaRPr>
          </a:p>
          <a:p>
            <a:pPr algn="l">
              <a:lnSpc>
                <a:spcPts val="2575"/>
              </a:lnSpc>
            </a:pPr>
            <a:endParaRPr lang="en-US" sz="2900" b="1">
              <a:solidFill>
                <a:srgbClr val="2D3E62"/>
              </a:solidFill>
              <a:latin typeface="Open Sans Bold"/>
              <a:ea typeface="Open Sans Bold"/>
              <a:cs typeface="Open Sans Bold"/>
              <a:sym typeface="Open Sans Bold"/>
            </a:endParaRPr>
          </a:p>
          <a:p>
            <a:pPr algn="l">
              <a:lnSpc>
                <a:spcPts val="2575"/>
              </a:lnSpc>
            </a:pPr>
            <a:endParaRPr lang="en-US" sz="2900" b="1">
              <a:solidFill>
                <a:srgbClr val="2D3E62"/>
              </a:solidFill>
              <a:latin typeface="Open Sans Bold"/>
              <a:ea typeface="Open Sans Bold"/>
              <a:cs typeface="Open Sans Bold"/>
              <a:sym typeface="Open Sans Bold"/>
            </a:endParaRPr>
          </a:p>
        </p:txBody>
      </p:sp>
      <p:sp>
        <p:nvSpPr>
          <p:cNvPr id="13" name="AutoShape 13"/>
          <p:cNvSpPr/>
          <p:nvPr/>
        </p:nvSpPr>
        <p:spPr>
          <a:xfrm flipH="1">
            <a:off x="13193024" y="7360730"/>
            <a:ext cx="21291" cy="2278841"/>
          </a:xfrm>
          <a:prstGeom prst="line">
            <a:avLst/>
          </a:prstGeom>
          <a:ln w="76200" cap="flat">
            <a:solidFill>
              <a:srgbClr val="18BAA8"/>
            </a:solidFill>
            <a:prstDash val="solid"/>
            <a:headEnd type="none" w="sm" len="sm"/>
            <a:tailEnd type="none" w="sm" len="sm"/>
          </a:ln>
        </p:spPr>
        <p:txBody>
          <a:bodyPr/>
          <a:lstStyle/>
          <a:p>
            <a:endParaRPr lang="pt-PT"/>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2318635" y="2032345"/>
            <a:ext cx="5228608" cy="2352675"/>
          </a:xfrm>
          <a:custGeom>
            <a:avLst/>
            <a:gdLst/>
            <a:ahLst/>
            <a:cxnLst/>
            <a:rect l="l" t="t" r="r" b="b"/>
            <a:pathLst>
              <a:path w="5228608" h="2352675">
                <a:moveTo>
                  <a:pt x="0" y="0"/>
                </a:moveTo>
                <a:lnTo>
                  <a:pt x="5228608" y="0"/>
                </a:lnTo>
                <a:lnTo>
                  <a:pt x="5228608" y="2352675"/>
                </a:lnTo>
                <a:lnTo>
                  <a:pt x="0" y="2352675"/>
                </a:lnTo>
                <a:lnTo>
                  <a:pt x="0" y="0"/>
                </a:lnTo>
                <a:close/>
              </a:path>
            </a:pathLst>
          </a:custGeom>
          <a:blipFill>
            <a:blip r:embed="rId7"/>
            <a:stretch>
              <a:fillRect l="-34919" r="-33290"/>
            </a:stretch>
          </a:blipFill>
        </p:spPr>
        <p:txBody>
          <a:bodyPr/>
          <a:lstStyle/>
          <a:p>
            <a:endParaRPr lang="pt-PT"/>
          </a:p>
        </p:txBody>
      </p:sp>
      <p:sp>
        <p:nvSpPr>
          <p:cNvPr id="9" name="Freeform 9"/>
          <p:cNvSpPr/>
          <p:nvPr/>
        </p:nvSpPr>
        <p:spPr>
          <a:xfrm>
            <a:off x="12283977" y="5755850"/>
            <a:ext cx="5228608" cy="2673918"/>
          </a:xfrm>
          <a:custGeom>
            <a:avLst/>
            <a:gdLst/>
            <a:ahLst/>
            <a:cxnLst/>
            <a:rect l="l" t="t" r="r" b="b"/>
            <a:pathLst>
              <a:path w="5228608" h="2673918">
                <a:moveTo>
                  <a:pt x="0" y="0"/>
                </a:moveTo>
                <a:lnTo>
                  <a:pt x="5228608" y="0"/>
                </a:lnTo>
                <a:lnTo>
                  <a:pt x="5228608" y="2673919"/>
                </a:lnTo>
                <a:lnTo>
                  <a:pt x="0" y="2673919"/>
                </a:lnTo>
                <a:lnTo>
                  <a:pt x="0" y="0"/>
                </a:lnTo>
                <a:close/>
              </a:path>
            </a:pathLst>
          </a:custGeom>
          <a:blipFill>
            <a:blip r:embed="rId8"/>
            <a:stretch>
              <a:fillRect t="-31556"/>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Europeans Awards</a:t>
            </a:r>
          </a:p>
        </p:txBody>
      </p:sp>
      <p:sp>
        <p:nvSpPr>
          <p:cNvPr id="11" name="TextBox 11"/>
          <p:cNvSpPr txBox="1"/>
          <p:nvPr/>
        </p:nvSpPr>
        <p:spPr>
          <a:xfrm>
            <a:off x="1506337" y="1984720"/>
            <a:ext cx="10777640" cy="2895600"/>
          </a:xfrm>
          <a:prstGeom prst="rect">
            <a:avLst/>
          </a:prstGeom>
        </p:spPr>
        <p:txBody>
          <a:bodyPr lIns="0" tIns="0" rIns="0" bIns="0" rtlCol="0" anchor="t">
            <a:spAutoFit/>
          </a:bodyPr>
          <a:lstStyle/>
          <a:p>
            <a:pPr algn="l">
              <a:lnSpc>
                <a:spcPts val="3973"/>
              </a:lnSpc>
            </a:pPr>
            <a:r>
              <a:rPr lang="en-US" sz="2900" b="1">
                <a:solidFill>
                  <a:srgbClr val="2D3E62"/>
                </a:solidFill>
                <a:latin typeface="Open Sans Bold"/>
                <a:ea typeface="Open Sans Bold"/>
                <a:cs typeface="Open Sans Bold"/>
                <a:sym typeface="Open Sans Bold"/>
              </a:rPr>
              <a:t>REGIOSTARS </a:t>
            </a:r>
            <a:r>
              <a:rPr lang="en-US" sz="2900">
                <a:solidFill>
                  <a:srgbClr val="2D3E62"/>
                </a:solidFill>
                <a:latin typeface="Open Sans"/>
                <a:ea typeface="Open Sans"/>
                <a:cs typeface="Open Sans"/>
                <a:sym typeface="Open Sans"/>
              </a:rPr>
              <a:t>has been organized annually by DG REGIO since 2008. Over the years, it has become Europe’s label of excellence for EU-funded projects that demonstrate the impact and inclusivity of regional development.</a:t>
            </a:r>
          </a:p>
          <a:p>
            <a:pPr algn="l">
              <a:lnSpc>
                <a:spcPts val="3973"/>
              </a:lnSpc>
            </a:pPr>
            <a:r>
              <a:rPr lang="en-US" sz="2900" b="1">
                <a:solidFill>
                  <a:srgbClr val="2D3E62"/>
                </a:solidFill>
                <a:latin typeface="Open Sans Bold"/>
                <a:ea typeface="Open Sans Bold"/>
                <a:cs typeface="Open Sans Bold"/>
                <a:sym typeface="Open Sans Bold"/>
              </a:rPr>
              <a:t>Applications from february to may</a:t>
            </a:r>
          </a:p>
          <a:p>
            <a:pPr algn="l">
              <a:lnSpc>
                <a:spcPts val="2987"/>
              </a:lnSpc>
            </a:pPr>
            <a:endParaRPr lang="en-US" sz="2900" b="1">
              <a:solidFill>
                <a:srgbClr val="2D3E62"/>
              </a:solidFill>
              <a:latin typeface="Open Sans Bold"/>
              <a:ea typeface="Open Sans Bold"/>
              <a:cs typeface="Open Sans Bold"/>
              <a:sym typeface="Open Sans Bold"/>
            </a:endParaRPr>
          </a:p>
        </p:txBody>
      </p:sp>
      <p:sp>
        <p:nvSpPr>
          <p:cNvPr id="12" name="TextBox 12"/>
          <p:cNvSpPr txBox="1"/>
          <p:nvPr/>
        </p:nvSpPr>
        <p:spPr>
          <a:xfrm>
            <a:off x="1506337" y="5621197"/>
            <a:ext cx="10777640" cy="2895600"/>
          </a:xfrm>
          <a:prstGeom prst="rect">
            <a:avLst/>
          </a:prstGeom>
        </p:spPr>
        <p:txBody>
          <a:bodyPr lIns="0" tIns="0" rIns="0" bIns="0" rtlCol="0" anchor="t">
            <a:spAutoFit/>
          </a:bodyPr>
          <a:lstStyle/>
          <a:p>
            <a:pPr algn="l">
              <a:lnSpc>
                <a:spcPts val="3973"/>
              </a:lnSpc>
            </a:pPr>
            <a:r>
              <a:rPr lang="en-US" sz="2900" b="1">
                <a:solidFill>
                  <a:srgbClr val="2D3E62"/>
                </a:solidFill>
                <a:latin typeface="Open Sans Bold"/>
                <a:ea typeface="Open Sans Bold"/>
                <a:cs typeface="Open Sans Bold"/>
                <a:sym typeface="Open Sans Bold"/>
              </a:rPr>
              <a:t>MakeEUBlue Awards </a:t>
            </a:r>
            <a:r>
              <a:rPr lang="en-US" sz="2900">
                <a:solidFill>
                  <a:srgbClr val="2D3E62"/>
                </a:solidFill>
                <a:latin typeface="Open Sans"/>
                <a:ea typeface="Open Sans"/>
                <a:cs typeface="Open Sans"/>
                <a:sym typeface="Open Sans"/>
              </a:rPr>
              <a:t>has been organized annually by the EU4Ocean Coalition. These awards highlight initiatives fostering awareness about the importance of the ocean and promoting sustainable practices.</a:t>
            </a:r>
          </a:p>
          <a:p>
            <a:pPr algn="l">
              <a:lnSpc>
                <a:spcPts val="3973"/>
              </a:lnSpc>
            </a:pPr>
            <a:r>
              <a:rPr lang="en-US" sz="2900" b="1">
                <a:solidFill>
                  <a:srgbClr val="2D3E62"/>
                </a:solidFill>
                <a:latin typeface="Open Sans Bold"/>
                <a:ea typeface="Open Sans Bold"/>
                <a:cs typeface="Open Sans Bold"/>
                <a:sym typeface="Open Sans Bold"/>
              </a:rPr>
              <a:t>Applications open very soon</a:t>
            </a:r>
          </a:p>
          <a:p>
            <a:pPr algn="l">
              <a:lnSpc>
                <a:spcPts val="2987"/>
              </a:lnSpc>
            </a:pPr>
            <a:endParaRPr lang="en-US" sz="2900" b="1">
              <a:solidFill>
                <a:srgbClr val="2D3E62"/>
              </a:solidFill>
              <a:latin typeface="Open Sans Bold"/>
              <a:ea typeface="Open Sans Bold"/>
              <a:cs typeface="Open Sans Bold"/>
              <a:sym typeface="Open Sans Bo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2451514" y="6507805"/>
            <a:ext cx="5095729" cy="3131943"/>
          </a:xfrm>
          <a:custGeom>
            <a:avLst/>
            <a:gdLst/>
            <a:ahLst/>
            <a:cxnLst/>
            <a:rect l="l" t="t" r="r" b="b"/>
            <a:pathLst>
              <a:path w="5095729" h="3131943">
                <a:moveTo>
                  <a:pt x="0" y="0"/>
                </a:moveTo>
                <a:lnTo>
                  <a:pt x="5095729" y="0"/>
                </a:lnTo>
                <a:lnTo>
                  <a:pt x="5095729" y="3131944"/>
                </a:lnTo>
                <a:lnTo>
                  <a:pt x="0" y="3131944"/>
                </a:lnTo>
                <a:lnTo>
                  <a:pt x="0" y="0"/>
                </a:lnTo>
                <a:close/>
              </a:path>
            </a:pathLst>
          </a:custGeom>
          <a:blipFill>
            <a:blip r:embed="rId7"/>
            <a:stretch>
              <a:fillRect t="-14617" b="-26933"/>
            </a:stretch>
          </a:blipFill>
        </p:spPr>
        <p:txBody>
          <a:bodyPr/>
          <a:lstStyle/>
          <a:p>
            <a:endParaRPr lang="pt-PT"/>
          </a:p>
        </p:txBody>
      </p:sp>
      <p:sp>
        <p:nvSpPr>
          <p:cNvPr id="9" name="Freeform 9"/>
          <p:cNvSpPr/>
          <p:nvPr/>
        </p:nvSpPr>
        <p:spPr>
          <a:xfrm>
            <a:off x="12451514" y="2762250"/>
            <a:ext cx="5095729" cy="2106235"/>
          </a:xfrm>
          <a:custGeom>
            <a:avLst/>
            <a:gdLst/>
            <a:ahLst/>
            <a:cxnLst/>
            <a:rect l="l" t="t" r="r" b="b"/>
            <a:pathLst>
              <a:path w="5095729" h="2106235">
                <a:moveTo>
                  <a:pt x="0" y="0"/>
                </a:moveTo>
                <a:lnTo>
                  <a:pt x="5095729" y="0"/>
                </a:lnTo>
                <a:lnTo>
                  <a:pt x="5095729" y="2106235"/>
                </a:lnTo>
                <a:lnTo>
                  <a:pt x="0" y="2106235"/>
                </a:lnTo>
                <a:lnTo>
                  <a:pt x="0" y="0"/>
                </a:lnTo>
                <a:close/>
              </a:path>
            </a:pathLst>
          </a:custGeom>
          <a:blipFill>
            <a:blip r:embed="rId8"/>
            <a:stretch>
              <a:fillRect/>
            </a:stretch>
          </a:blipFill>
        </p:spPr>
        <p:txBody>
          <a:bodyPr/>
          <a:lstStyle/>
          <a:p>
            <a:endParaRPr lang="pt-PT"/>
          </a:p>
        </p:txBody>
      </p:sp>
      <p:sp>
        <p:nvSpPr>
          <p:cNvPr id="10" name="TextBox 10"/>
          <p:cNvSpPr txBox="1"/>
          <p:nvPr/>
        </p:nvSpPr>
        <p:spPr>
          <a:xfrm>
            <a:off x="1506337" y="686460"/>
            <a:ext cx="13559481" cy="149923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Interreg Cooperation Day and Interreg Slam</a:t>
            </a:r>
          </a:p>
        </p:txBody>
      </p:sp>
      <p:sp>
        <p:nvSpPr>
          <p:cNvPr id="11" name="TextBox 11"/>
          <p:cNvSpPr txBox="1"/>
          <p:nvPr/>
        </p:nvSpPr>
        <p:spPr>
          <a:xfrm>
            <a:off x="1506337" y="2714625"/>
            <a:ext cx="10945177" cy="2956814"/>
          </a:xfrm>
          <a:prstGeom prst="rect">
            <a:avLst/>
          </a:prstGeom>
        </p:spPr>
        <p:txBody>
          <a:bodyPr lIns="0" tIns="0" rIns="0" bIns="0" rtlCol="0" anchor="t">
            <a:spAutoFit/>
          </a:bodyPr>
          <a:lstStyle/>
          <a:p>
            <a:pPr algn="l">
              <a:lnSpc>
                <a:spcPts val="3973"/>
              </a:lnSpc>
            </a:pPr>
            <a:r>
              <a:rPr lang="en-US" sz="2900" b="1">
                <a:solidFill>
                  <a:srgbClr val="2D3E62"/>
                </a:solidFill>
                <a:latin typeface="Open Sans Bold"/>
                <a:ea typeface="Open Sans Bold"/>
                <a:cs typeface="Open Sans Bold"/>
                <a:sym typeface="Open Sans Bold"/>
              </a:rPr>
              <a:t>Interreg Cooperation Day </a:t>
            </a:r>
            <a:r>
              <a:rPr lang="en-US" sz="2900">
                <a:solidFill>
                  <a:srgbClr val="2D3E62"/>
                </a:solidFill>
                <a:latin typeface="Open Sans"/>
                <a:ea typeface="Open Sans"/>
                <a:cs typeface="Open Sans"/>
                <a:sym typeface="Open Sans"/>
              </a:rPr>
              <a:t>celebrates the work of cooperation projects which bring people from different cultures and economies in Europe together to address common challenges such as climate change, social inclusion or migration, among others. Every year,</a:t>
            </a:r>
            <a:r>
              <a:rPr lang="en-US" sz="2900" b="1">
                <a:solidFill>
                  <a:srgbClr val="2D3E62"/>
                </a:solidFill>
                <a:latin typeface="Open Sans Bold"/>
                <a:ea typeface="Open Sans Bold"/>
                <a:cs typeface="Open Sans Bold"/>
                <a:sym typeface="Open Sans Bold"/>
              </a:rPr>
              <a:t> 21 September </a:t>
            </a:r>
            <a:r>
              <a:rPr lang="en-US" sz="2900">
                <a:solidFill>
                  <a:srgbClr val="2D3E62"/>
                </a:solidFill>
                <a:latin typeface="Open Sans"/>
                <a:ea typeface="Open Sans"/>
                <a:cs typeface="Open Sans"/>
                <a:sym typeface="Open Sans"/>
              </a:rPr>
              <a:t>is dedicated to celebrating cooperation with events all over Europe.</a:t>
            </a:r>
          </a:p>
        </p:txBody>
      </p:sp>
      <p:sp>
        <p:nvSpPr>
          <p:cNvPr id="12" name="TextBox 12"/>
          <p:cNvSpPr txBox="1"/>
          <p:nvPr/>
        </p:nvSpPr>
        <p:spPr>
          <a:xfrm>
            <a:off x="1506337" y="6460180"/>
            <a:ext cx="10777640" cy="2895600"/>
          </a:xfrm>
          <a:prstGeom prst="rect">
            <a:avLst/>
          </a:prstGeom>
        </p:spPr>
        <p:txBody>
          <a:bodyPr lIns="0" tIns="0" rIns="0" bIns="0" rtlCol="0" anchor="t">
            <a:spAutoFit/>
          </a:bodyPr>
          <a:lstStyle/>
          <a:p>
            <a:pPr algn="l">
              <a:lnSpc>
                <a:spcPts val="3973"/>
              </a:lnSpc>
            </a:pPr>
            <a:r>
              <a:rPr lang="en-US" sz="2900" b="1">
                <a:solidFill>
                  <a:srgbClr val="2D3E62"/>
                </a:solidFill>
                <a:latin typeface="Open Sans Bold"/>
                <a:ea typeface="Open Sans Bold"/>
                <a:cs typeface="Open Sans Bold"/>
                <a:sym typeface="Open Sans Bold"/>
              </a:rPr>
              <a:t>Interreg Slam </a:t>
            </a:r>
            <a:r>
              <a:rPr lang="en-US" sz="2900">
                <a:solidFill>
                  <a:srgbClr val="2D3E62"/>
                </a:solidFill>
                <a:latin typeface="Open Sans"/>
                <a:ea typeface="Open Sans"/>
                <a:cs typeface="Open Sans"/>
                <a:sym typeface="Open Sans"/>
              </a:rPr>
              <a:t>is a competition open to all Interreg projects. It is promoted by Interact and aims to support beneficiaries in promoting its achievements. Participants can benefit from virtual sessions designed to enhance their storytelling skills.</a:t>
            </a:r>
          </a:p>
          <a:p>
            <a:pPr algn="l">
              <a:lnSpc>
                <a:spcPts val="3973"/>
              </a:lnSpc>
            </a:pPr>
            <a:r>
              <a:rPr lang="en-US" sz="2900" b="1">
                <a:solidFill>
                  <a:srgbClr val="2D3E62"/>
                </a:solidFill>
                <a:latin typeface="Open Sans Bold"/>
                <a:ea typeface="Open Sans Bold"/>
                <a:cs typeface="Open Sans Bold"/>
                <a:sym typeface="Open Sans Bold"/>
              </a:rPr>
              <a:t>Applications around June/July</a:t>
            </a:r>
          </a:p>
          <a:p>
            <a:pPr algn="l">
              <a:lnSpc>
                <a:spcPts val="2987"/>
              </a:lnSpc>
            </a:pPr>
            <a:endParaRPr lang="en-US" sz="2900" b="1">
              <a:solidFill>
                <a:srgbClr val="2D3E62"/>
              </a:solidFill>
              <a:latin typeface="Open Sans Bold"/>
              <a:ea typeface="Open Sans Bold"/>
              <a:cs typeface="Open Sans Bold"/>
              <a:sym typeface="Open Sans Bo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686460"/>
            <a:ext cx="13559481"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Next steps</a:t>
            </a:r>
          </a:p>
        </p:txBody>
      </p:sp>
      <p:sp>
        <p:nvSpPr>
          <p:cNvPr id="9" name="Freeform 9"/>
          <p:cNvSpPr/>
          <p:nvPr/>
        </p:nvSpPr>
        <p:spPr>
          <a:xfrm>
            <a:off x="1547818" y="2344447"/>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0" name="TextBox 10"/>
          <p:cNvSpPr txBox="1"/>
          <p:nvPr/>
        </p:nvSpPr>
        <p:spPr>
          <a:xfrm>
            <a:off x="2555872" y="2124655"/>
            <a:ext cx="13240017" cy="1274826"/>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We will share this presentations so you can come and go with our suggestions.</a:t>
            </a:r>
          </a:p>
        </p:txBody>
      </p:sp>
      <p:sp>
        <p:nvSpPr>
          <p:cNvPr id="11" name="Freeform 11"/>
          <p:cNvSpPr/>
          <p:nvPr/>
        </p:nvSpPr>
        <p:spPr>
          <a:xfrm>
            <a:off x="1502041" y="4370056"/>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2" name="TextBox 12"/>
          <p:cNvSpPr txBox="1"/>
          <p:nvPr/>
        </p:nvSpPr>
        <p:spPr>
          <a:xfrm>
            <a:off x="2535131" y="4246231"/>
            <a:ext cx="13240017" cy="193205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We will ask to some projects to correct files and layouts according beneficiaries' publicity requirements. We will also invite projects to apply for European awards.</a:t>
            </a:r>
          </a:p>
        </p:txBody>
      </p:sp>
      <p:sp>
        <p:nvSpPr>
          <p:cNvPr id="13" name="Freeform 13"/>
          <p:cNvSpPr/>
          <p:nvPr/>
        </p:nvSpPr>
        <p:spPr>
          <a:xfrm>
            <a:off x="1481376" y="7149832"/>
            <a:ext cx="661615" cy="661615"/>
          </a:xfrm>
          <a:custGeom>
            <a:avLst/>
            <a:gdLst/>
            <a:ahLst/>
            <a:cxnLst/>
            <a:rect l="l" t="t" r="r" b="b"/>
            <a:pathLst>
              <a:path w="661615" h="661615">
                <a:moveTo>
                  <a:pt x="0" y="0"/>
                </a:moveTo>
                <a:lnTo>
                  <a:pt x="661616" y="0"/>
                </a:lnTo>
                <a:lnTo>
                  <a:pt x="661616"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4" name="TextBox 14"/>
          <p:cNvSpPr txBox="1"/>
          <p:nvPr/>
        </p:nvSpPr>
        <p:spPr>
          <a:xfrm>
            <a:off x="2523992" y="7026007"/>
            <a:ext cx="13240017" cy="1274826"/>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During 2025 we will book other training sessions on other topics. We expect to return to this topic in January 2026.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547818" y="2344447"/>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9" name="Freeform 9"/>
          <p:cNvSpPr/>
          <p:nvPr/>
        </p:nvSpPr>
        <p:spPr>
          <a:xfrm>
            <a:off x="1547818" y="3973366"/>
            <a:ext cx="661615" cy="661615"/>
          </a:xfrm>
          <a:custGeom>
            <a:avLst/>
            <a:gdLst/>
            <a:ahLst/>
            <a:cxnLst/>
            <a:rect l="l" t="t" r="r" b="b"/>
            <a:pathLst>
              <a:path w="661615" h="661615">
                <a:moveTo>
                  <a:pt x="0" y="0"/>
                </a:moveTo>
                <a:lnTo>
                  <a:pt x="661615" y="0"/>
                </a:lnTo>
                <a:lnTo>
                  <a:pt x="661615" y="661616"/>
                </a:lnTo>
                <a:lnTo>
                  <a:pt x="0" y="66161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0" name="Freeform 10"/>
          <p:cNvSpPr/>
          <p:nvPr/>
        </p:nvSpPr>
        <p:spPr>
          <a:xfrm>
            <a:off x="1547818" y="5639904"/>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1" name="TextBox 11"/>
          <p:cNvSpPr txBox="1"/>
          <p:nvPr/>
        </p:nvSpPr>
        <p:spPr>
          <a:xfrm>
            <a:off x="1506337" y="686460"/>
            <a:ext cx="13406432"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Tips for the training session</a:t>
            </a:r>
          </a:p>
        </p:txBody>
      </p:sp>
      <p:sp>
        <p:nvSpPr>
          <p:cNvPr id="12" name="TextBox 12"/>
          <p:cNvSpPr txBox="1"/>
          <p:nvPr/>
        </p:nvSpPr>
        <p:spPr>
          <a:xfrm>
            <a:off x="2482510" y="5516079"/>
            <a:ext cx="13240017" cy="193205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While a topic is explained, write your doubts or suggestions in the Q&amp;A or raise your hand and speak when the moderator gives you the word.</a:t>
            </a:r>
          </a:p>
        </p:txBody>
      </p:sp>
      <p:sp>
        <p:nvSpPr>
          <p:cNvPr id="13" name="TextBox 13"/>
          <p:cNvSpPr txBox="1"/>
          <p:nvPr/>
        </p:nvSpPr>
        <p:spPr>
          <a:xfrm>
            <a:off x="2555872" y="3820367"/>
            <a:ext cx="12755216" cy="1274826"/>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Please keep your microphone always muted unless you are participating in the webinar.</a:t>
            </a:r>
          </a:p>
        </p:txBody>
      </p:sp>
      <p:sp>
        <p:nvSpPr>
          <p:cNvPr id="14" name="TextBox 14"/>
          <p:cNvSpPr txBox="1"/>
          <p:nvPr/>
        </p:nvSpPr>
        <p:spPr>
          <a:xfrm>
            <a:off x="2555872" y="2124655"/>
            <a:ext cx="13240017" cy="1274826"/>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Rename your identification and please write your name and the Acronym of your project Ex. Beatriz_ATLANTIC-SUNSET</a:t>
            </a:r>
          </a:p>
        </p:txBody>
      </p:sp>
      <p:sp>
        <p:nvSpPr>
          <p:cNvPr id="15" name="Freeform 15"/>
          <p:cNvSpPr/>
          <p:nvPr/>
        </p:nvSpPr>
        <p:spPr>
          <a:xfrm>
            <a:off x="1547818" y="7991055"/>
            <a:ext cx="661615" cy="661615"/>
          </a:xfrm>
          <a:custGeom>
            <a:avLst/>
            <a:gdLst/>
            <a:ahLst/>
            <a:cxnLst/>
            <a:rect l="l" t="t" r="r" b="b"/>
            <a:pathLst>
              <a:path w="661615" h="661615">
                <a:moveTo>
                  <a:pt x="0" y="0"/>
                </a:moveTo>
                <a:lnTo>
                  <a:pt x="661615" y="0"/>
                </a:lnTo>
                <a:lnTo>
                  <a:pt x="661615" y="661615"/>
                </a:lnTo>
                <a:lnTo>
                  <a:pt x="0" y="6616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PT"/>
          </a:p>
        </p:txBody>
      </p:sp>
      <p:sp>
        <p:nvSpPr>
          <p:cNvPr id="16" name="TextBox 16"/>
          <p:cNvSpPr txBox="1"/>
          <p:nvPr/>
        </p:nvSpPr>
        <p:spPr>
          <a:xfrm>
            <a:off x="2482510" y="7867230"/>
            <a:ext cx="12755216" cy="1274826"/>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At the end we will send a link to an evaluation form. Please give your opinion and help us to improve!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490431" cy="10396311"/>
          </a:xfrm>
          <a:custGeom>
            <a:avLst/>
            <a:gdLst/>
            <a:ahLst/>
            <a:cxnLst/>
            <a:rect l="l" t="t" r="r" b="b"/>
            <a:pathLst>
              <a:path w="18490431" h="10396311">
                <a:moveTo>
                  <a:pt x="0" y="0"/>
                </a:moveTo>
                <a:lnTo>
                  <a:pt x="18490431" y="0"/>
                </a:lnTo>
                <a:lnTo>
                  <a:pt x="18490431" y="10396311"/>
                </a:lnTo>
                <a:lnTo>
                  <a:pt x="0" y="10396311"/>
                </a:lnTo>
                <a:lnTo>
                  <a:pt x="0" y="0"/>
                </a:lnTo>
                <a:close/>
              </a:path>
            </a:pathLst>
          </a:custGeom>
          <a:blipFill>
            <a:blip r:embed="rId2"/>
            <a:stretch>
              <a:fillRect l="-126468" r="-58959" b="-26912"/>
            </a:stretch>
          </a:blipFill>
        </p:spPr>
        <p:txBody>
          <a:bodyPr/>
          <a:lstStyle/>
          <a:p>
            <a:endParaRPr lang="pt-PT"/>
          </a:p>
        </p:txBody>
      </p:sp>
      <p:grpSp>
        <p:nvGrpSpPr>
          <p:cNvPr id="3" name="Group 3"/>
          <p:cNvGrpSpPr/>
          <p:nvPr/>
        </p:nvGrpSpPr>
        <p:grpSpPr>
          <a:xfrm>
            <a:off x="15132930" y="9223815"/>
            <a:ext cx="2126370" cy="212637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BAA8"/>
            </a:solidFill>
          </p:spPr>
          <p:txBody>
            <a:bodyPr/>
            <a:lstStyle/>
            <a:p>
              <a:endParaRPr lang="pt-PT"/>
            </a:p>
          </p:txBody>
        </p:sp>
        <p:sp>
          <p:nvSpPr>
            <p:cNvPr id="5" name="TextBox 5"/>
            <p:cNvSpPr txBox="1"/>
            <p:nvPr/>
          </p:nvSpPr>
          <p:spPr>
            <a:xfrm>
              <a:off x="76200" y="9525"/>
              <a:ext cx="660400" cy="727075"/>
            </a:xfrm>
            <a:prstGeom prst="rect">
              <a:avLst/>
            </a:prstGeom>
          </p:spPr>
          <p:txBody>
            <a:bodyPr lIns="50800" tIns="50800" rIns="50800" bIns="50800" rtlCol="0" anchor="ctr"/>
            <a:lstStyle/>
            <a:p>
              <a:pPr algn="ctr">
                <a:lnSpc>
                  <a:spcPts val="3175"/>
                </a:lnSpc>
              </a:pPr>
              <a:endParaRPr/>
            </a:p>
          </p:txBody>
        </p:sp>
      </p:grpSp>
      <p:sp>
        <p:nvSpPr>
          <p:cNvPr id="6" name="Freeform 6"/>
          <p:cNvSpPr/>
          <p:nvPr/>
        </p:nvSpPr>
        <p:spPr>
          <a:xfrm>
            <a:off x="1028700" y="593535"/>
            <a:ext cx="6648681" cy="922504"/>
          </a:xfrm>
          <a:custGeom>
            <a:avLst/>
            <a:gdLst/>
            <a:ahLst/>
            <a:cxnLst/>
            <a:rect l="l" t="t" r="r" b="b"/>
            <a:pathLst>
              <a:path w="6648681" h="922504">
                <a:moveTo>
                  <a:pt x="0" y="0"/>
                </a:moveTo>
                <a:lnTo>
                  <a:pt x="6648681" y="0"/>
                </a:lnTo>
                <a:lnTo>
                  <a:pt x="6648681" y="922505"/>
                </a:lnTo>
                <a:lnTo>
                  <a:pt x="0" y="922505"/>
                </a:lnTo>
                <a:lnTo>
                  <a:pt x="0" y="0"/>
                </a:lnTo>
                <a:close/>
              </a:path>
            </a:pathLst>
          </a:custGeom>
          <a:blipFill>
            <a:blip r:embed="rId3"/>
            <a:stretch>
              <a:fillRect/>
            </a:stretch>
          </a:blipFill>
        </p:spPr>
        <p:txBody>
          <a:bodyPr/>
          <a:lstStyle/>
          <a:p>
            <a:endParaRPr lang="pt-PT"/>
          </a:p>
        </p:txBody>
      </p:sp>
      <p:sp>
        <p:nvSpPr>
          <p:cNvPr id="7" name="TextBox 7"/>
          <p:cNvSpPr txBox="1"/>
          <p:nvPr/>
        </p:nvSpPr>
        <p:spPr>
          <a:xfrm>
            <a:off x="5852104" y="1778104"/>
            <a:ext cx="6583792" cy="1771650"/>
          </a:xfrm>
          <a:prstGeom prst="rect">
            <a:avLst/>
          </a:prstGeom>
        </p:spPr>
        <p:txBody>
          <a:bodyPr lIns="0" tIns="0" rIns="0" bIns="0" rtlCol="0" anchor="t">
            <a:spAutoFit/>
          </a:bodyPr>
          <a:lstStyle/>
          <a:p>
            <a:pPr algn="ctr">
              <a:lnSpc>
                <a:spcPts val="13800"/>
              </a:lnSpc>
            </a:pPr>
            <a:r>
              <a:rPr lang="en-US" sz="12000" b="1" spc="-192">
                <a:solidFill>
                  <a:srgbClr val="18BAA8"/>
                </a:solidFill>
                <a:latin typeface="Open Sans Bold"/>
                <a:ea typeface="Open Sans Bold"/>
                <a:cs typeface="Open Sans Bold"/>
                <a:sym typeface="Open Sans Bold"/>
              </a:rPr>
              <a:t>Q&amp;A</a:t>
            </a:r>
          </a:p>
        </p:txBody>
      </p:sp>
      <p:grpSp>
        <p:nvGrpSpPr>
          <p:cNvPr id="8" name="Group 8"/>
          <p:cNvGrpSpPr/>
          <p:nvPr/>
        </p:nvGrpSpPr>
        <p:grpSpPr>
          <a:xfrm>
            <a:off x="2377200" y="3842695"/>
            <a:ext cx="680456" cy="680456"/>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BAA8"/>
            </a:solidFill>
          </p:spPr>
          <p:txBody>
            <a:bodyPr/>
            <a:lstStyle/>
            <a:p>
              <a:endParaRPr lang="pt-PT"/>
            </a:p>
          </p:txBody>
        </p:sp>
        <p:sp>
          <p:nvSpPr>
            <p:cNvPr id="10" name="TextBox 10"/>
            <p:cNvSpPr txBox="1"/>
            <p:nvPr/>
          </p:nvSpPr>
          <p:spPr>
            <a:xfrm>
              <a:off x="76200" y="9525"/>
              <a:ext cx="660400" cy="727075"/>
            </a:xfrm>
            <a:prstGeom prst="rect">
              <a:avLst/>
            </a:prstGeom>
          </p:spPr>
          <p:txBody>
            <a:bodyPr lIns="50800" tIns="50800" rIns="50800" bIns="50800" rtlCol="0" anchor="ctr"/>
            <a:lstStyle/>
            <a:p>
              <a:pPr algn="ctr">
                <a:lnSpc>
                  <a:spcPts val="3175"/>
                </a:lnSpc>
              </a:pPr>
              <a:endParaRPr/>
            </a:p>
          </p:txBody>
        </p:sp>
      </p:grpSp>
      <p:sp>
        <p:nvSpPr>
          <p:cNvPr id="11" name="Freeform 11"/>
          <p:cNvSpPr/>
          <p:nvPr/>
        </p:nvSpPr>
        <p:spPr>
          <a:xfrm>
            <a:off x="2518268" y="4011629"/>
            <a:ext cx="398320" cy="291769"/>
          </a:xfrm>
          <a:custGeom>
            <a:avLst/>
            <a:gdLst/>
            <a:ahLst/>
            <a:cxnLst/>
            <a:rect l="l" t="t" r="r" b="b"/>
            <a:pathLst>
              <a:path w="398320" h="291769">
                <a:moveTo>
                  <a:pt x="0" y="0"/>
                </a:moveTo>
                <a:lnTo>
                  <a:pt x="398320" y="0"/>
                </a:lnTo>
                <a:lnTo>
                  <a:pt x="398320" y="291769"/>
                </a:lnTo>
                <a:lnTo>
                  <a:pt x="0" y="2917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PT"/>
          </a:p>
        </p:txBody>
      </p:sp>
      <p:grpSp>
        <p:nvGrpSpPr>
          <p:cNvPr id="12" name="Group 12"/>
          <p:cNvGrpSpPr/>
          <p:nvPr/>
        </p:nvGrpSpPr>
        <p:grpSpPr>
          <a:xfrm>
            <a:off x="7971503" y="3915289"/>
            <a:ext cx="680456" cy="680456"/>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8BAA8"/>
            </a:solidFill>
          </p:spPr>
          <p:txBody>
            <a:bodyPr/>
            <a:lstStyle/>
            <a:p>
              <a:endParaRPr lang="pt-PT"/>
            </a:p>
          </p:txBody>
        </p:sp>
        <p:sp>
          <p:nvSpPr>
            <p:cNvPr id="14" name="TextBox 14"/>
            <p:cNvSpPr txBox="1"/>
            <p:nvPr/>
          </p:nvSpPr>
          <p:spPr>
            <a:xfrm>
              <a:off x="76200" y="9525"/>
              <a:ext cx="660400" cy="727075"/>
            </a:xfrm>
            <a:prstGeom prst="rect">
              <a:avLst/>
            </a:prstGeom>
          </p:spPr>
          <p:txBody>
            <a:bodyPr lIns="50800" tIns="50800" rIns="50800" bIns="50800" rtlCol="0" anchor="ctr"/>
            <a:lstStyle/>
            <a:p>
              <a:pPr algn="ctr">
                <a:lnSpc>
                  <a:spcPts val="3175"/>
                </a:lnSpc>
              </a:pPr>
              <a:endParaRPr/>
            </a:p>
          </p:txBody>
        </p:sp>
      </p:grpSp>
      <p:sp>
        <p:nvSpPr>
          <p:cNvPr id="15" name="Freeform 15"/>
          <p:cNvSpPr/>
          <p:nvPr/>
        </p:nvSpPr>
        <p:spPr>
          <a:xfrm>
            <a:off x="8128981" y="4114966"/>
            <a:ext cx="365499" cy="281102"/>
          </a:xfrm>
          <a:custGeom>
            <a:avLst/>
            <a:gdLst/>
            <a:ahLst/>
            <a:cxnLst/>
            <a:rect l="l" t="t" r="r" b="b"/>
            <a:pathLst>
              <a:path w="365499" h="281102">
                <a:moveTo>
                  <a:pt x="0" y="0"/>
                </a:moveTo>
                <a:lnTo>
                  <a:pt x="365499" y="0"/>
                </a:lnTo>
                <a:lnTo>
                  <a:pt x="365499" y="281102"/>
                </a:lnTo>
                <a:lnTo>
                  <a:pt x="0" y="28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PT"/>
          </a:p>
        </p:txBody>
      </p:sp>
      <p:sp>
        <p:nvSpPr>
          <p:cNvPr id="16" name="TextBox 16"/>
          <p:cNvSpPr txBox="1"/>
          <p:nvPr/>
        </p:nvSpPr>
        <p:spPr>
          <a:xfrm>
            <a:off x="3291153" y="3940221"/>
            <a:ext cx="3947116" cy="563916"/>
          </a:xfrm>
          <a:prstGeom prst="rect">
            <a:avLst/>
          </a:prstGeom>
        </p:spPr>
        <p:txBody>
          <a:bodyPr lIns="0" tIns="0" rIns="0" bIns="0" rtlCol="0" anchor="t">
            <a:spAutoFit/>
          </a:bodyPr>
          <a:lstStyle/>
          <a:p>
            <a:pPr algn="l">
              <a:lnSpc>
                <a:spcPts val="4620"/>
              </a:lnSpc>
              <a:spcBef>
                <a:spcPct val="0"/>
              </a:spcBef>
            </a:pPr>
            <a:r>
              <a:rPr lang="en-US" sz="3300" spc="161">
                <a:solidFill>
                  <a:srgbClr val="435176"/>
                </a:solidFill>
                <a:latin typeface="Open Sans"/>
                <a:ea typeface="Open Sans"/>
                <a:cs typeface="Open Sans"/>
                <a:sym typeface="Open Sans"/>
              </a:rPr>
              <a:t>+351 226 086 300</a:t>
            </a:r>
          </a:p>
        </p:txBody>
      </p:sp>
      <p:sp>
        <p:nvSpPr>
          <p:cNvPr id="17" name="TextBox 17"/>
          <p:cNvSpPr txBox="1"/>
          <p:nvPr/>
        </p:nvSpPr>
        <p:spPr>
          <a:xfrm>
            <a:off x="8966283" y="3940240"/>
            <a:ext cx="8022738" cy="563916"/>
          </a:xfrm>
          <a:prstGeom prst="rect">
            <a:avLst/>
          </a:prstGeom>
        </p:spPr>
        <p:txBody>
          <a:bodyPr lIns="0" tIns="0" rIns="0" bIns="0" rtlCol="0" anchor="t">
            <a:spAutoFit/>
          </a:bodyPr>
          <a:lstStyle/>
          <a:p>
            <a:pPr algn="l">
              <a:lnSpc>
                <a:spcPts val="4620"/>
              </a:lnSpc>
              <a:spcBef>
                <a:spcPct val="0"/>
              </a:spcBef>
            </a:pPr>
            <a:r>
              <a:rPr lang="en-US" sz="3300" spc="161">
                <a:solidFill>
                  <a:srgbClr val="435176"/>
                </a:solidFill>
                <a:latin typeface="Open Sans"/>
                <a:ea typeface="Open Sans"/>
                <a:cs typeface="Open Sans"/>
                <a:sym typeface="Open Sans"/>
              </a:rPr>
              <a:t>ana.magalhaes@atlanticarea.eu</a:t>
            </a:r>
          </a:p>
        </p:txBody>
      </p:sp>
      <p:sp>
        <p:nvSpPr>
          <p:cNvPr id="18" name="TextBox 18"/>
          <p:cNvSpPr txBox="1"/>
          <p:nvPr/>
        </p:nvSpPr>
        <p:spPr>
          <a:xfrm>
            <a:off x="5953320" y="5821734"/>
            <a:ext cx="6583792" cy="617565"/>
          </a:xfrm>
          <a:prstGeom prst="rect">
            <a:avLst/>
          </a:prstGeom>
        </p:spPr>
        <p:txBody>
          <a:bodyPr lIns="0" tIns="0" rIns="0" bIns="0" rtlCol="0" anchor="t">
            <a:spAutoFit/>
          </a:bodyPr>
          <a:lstStyle/>
          <a:p>
            <a:pPr algn="ctr">
              <a:lnSpc>
                <a:spcPts val="5247"/>
              </a:lnSpc>
            </a:pPr>
            <a:r>
              <a:rPr lang="en-US" sz="3300" u="sng">
                <a:solidFill>
                  <a:srgbClr val="435176"/>
                </a:solidFill>
                <a:latin typeface="Open Sans"/>
                <a:ea typeface="Open Sans"/>
                <a:cs typeface="Open Sans"/>
                <a:sym typeface="Open Sans"/>
                <a:hlinkClick r:id="rId8" tooltip="https://shorturl.at/1ZCbi"/>
              </a:rPr>
              <a:t>https://shorturl.at/1ZCbi</a:t>
            </a:r>
          </a:p>
        </p:txBody>
      </p:sp>
      <p:sp>
        <p:nvSpPr>
          <p:cNvPr id="19" name="TextBox 19"/>
          <p:cNvSpPr txBox="1"/>
          <p:nvPr/>
        </p:nvSpPr>
        <p:spPr>
          <a:xfrm>
            <a:off x="5953320" y="4980351"/>
            <a:ext cx="6583792" cy="736608"/>
          </a:xfrm>
          <a:prstGeom prst="rect">
            <a:avLst/>
          </a:prstGeom>
        </p:spPr>
        <p:txBody>
          <a:bodyPr lIns="0" tIns="0" rIns="0" bIns="0" rtlCol="0" anchor="t">
            <a:spAutoFit/>
          </a:bodyPr>
          <a:lstStyle/>
          <a:p>
            <a:pPr algn="ctr">
              <a:lnSpc>
                <a:spcPts val="5751"/>
              </a:lnSpc>
            </a:pPr>
            <a:r>
              <a:rPr lang="en-US" sz="5001" b="1" spc="-80">
                <a:solidFill>
                  <a:srgbClr val="18BAA8"/>
                </a:solidFill>
                <a:latin typeface="Open Sans Bold"/>
                <a:ea typeface="Open Sans Bold"/>
                <a:cs typeface="Open Sans Bold"/>
                <a:sym typeface="Open Sans Bold"/>
              </a:rPr>
              <a:t>Evaluation form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3"/>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grpSp>
        <p:nvGrpSpPr>
          <p:cNvPr id="7" name="Group 7"/>
          <p:cNvGrpSpPr/>
          <p:nvPr/>
        </p:nvGrpSpPr>
        <p:grpSpPr>
          <a:xfrm>
            <a:off x="2119461" y="1886828"/>
            <a:ext cx="15618318" cy="1552167"/>
            <a:chOff x="0" y="0"/>
            <a:chExt cx="4113467" cy="408801"/>
          </a:xfrm>
        </p:grpSpPr>
        <p:sp>
          <p:nvSpPr>
            <p:cNvPr id="8" name="Freeform 8"/>
            <p:cNvSpPr/>
            <p:nvPr/>
          </p:nvSpPr>
          <p:spPr>
            <a:xfrm>
              <a:off x="0" y="0"/>
              <a:ext cx="4113466" cy="408801"/>
            </a:xfrm>
            <a:custGeom>
              <a:avLst/>
              <a:gdLst/>
              <a:ahLst/>
              <a:cxnLst/>
              <a:rect l="l" t="t" r="r" b="b"/>
              <a:pathLst>
                <a:path w="4113466" h="408801">
                  <a:moveTo>
                    <a:pt x="24785" y="0"/>
                  </a:moveTo>
                  <a:lnTo>
                    <a:pt x="4088681" y="0"/>
                  </a:lnTo>
                  <a:cubicBezTo>
                    <a:pt x="4102370" y="0"/>
                    <a:pt x="4113466" y="11097"/>
                    <a:pt x="4113466" y="24785"/>
                  </a:cubicBezTo>
                  <a:lnTo>
                    <a:pt x="4113466" y="384016"/>
                  </a:lnTo>
                  <a:cubicBezTo>
                    <a:pt x="4113466" y="397705"/>
                    <a:pt x="4102370" y="408801"/>
                    <a:pt x="4088681" y="408801"/>
                  </a:cubicBezTo>
                  <a:lnTo>
                    <a:pt x="24785" y="408801"/>
                  </a:lnTo>
                  <a:cubicBezTo>
                    <a:pt x="11097" y="408801"/>
                    <a:pt x="0" y="397705"/>
                    <a:pt x="0" y="384016"/>
                  </a:cubicBezTo>
                  <a:lnTo>
                    <a:pt x="0" y="24785"/>
                  </a:lnTo>
                  <a:cubicBezTo>
                    <a:pt x="0" y="11097"/>
                    <a:pt x="11097" y="0"/>
                    <a:pt x="24785" y="0"/>
                  </a:cubicBezTo>
                  <a:close/>
                </a:path>
              </a:pathLst>
            </a:custGeom>
            <a:solidFill>
              <a:srgbClr val="7E96C7"/>
            </a:solidFill>
            <a:ln w="38100" cap="rnd">
              <a:solidFill>
                <a:srgbClr val="FFFFFF"/>
              </a:solidFill>
              <a:prstDash val="solid"/>
              <a:round/>
            </a:ln>
          </p:spPr>
          <p:txBody>
            <a:bodyPr/>
            <a:lstStyle/>
            <a:p>
              <a:endParaRPr lang="pt-PT"/>
            </a:p>
          </p:txBody>
        </p:sp>
        <p:sp>
          <p:nvSpPr>
            <p:cNvPr id="9" name="TextBox 9"/>
            <p:cNvSpPr txBox="1"/>
            <p:nvPr/>
          </p:nvSpPr>
          <p:spPr>
            <a:xfrm>
              <a:off x="0" y="-38100"/>
              <a:ext cx="4113467" cy="446901"/>
            </a:xfrm>
            <a:prstGeom prst="rect">
              <a:avLst/>
            </a:prstGeom>
          </p:spPr>
          <p:txBody>
            <a:bodyPr lIns="50800" tIns="50800" rIns="50800" bIns="50800" rtlCol="0" anchor="ctr"/>
            <a:lstStyle/>
            <a:p>
              <a:pPr algn="ctr">
                <a:lnSpc>
                  <a:spcPts val="2659"/>
                </a:lnSpc>
              </a:pPr>
              <a:endParaRPr/>
            </a:p>
          </p:txBody>
        </p:sp>
      </p:grpSp>
      <p:sp>
        <p:nvSpPr>
          <p:cNvPr id="10" name="Freeform 10"/>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PT"/>
          </a:p>
        </p:txBody>
      </p:sp>
      <p:sp>
        <p:nvSpPr>
          <p:cNvPr id="11" name="TextBox 11"/>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Beneficiaries' Publicity Requirements</a:t>
            </a:r>
          </a:p>
        </p:txBody>
      </p:sp>
      <p:sp>
        <p:nvSpPr>
          <p:cNvPr id="12" name="TextBox 12"/>
          <p:cNvSpPr txBox="1"/>
          <p:nvPr/>
        </p:nvSpPr>
        <p:spPr>
          <a:xfrm>
            <a:off x="2778563" y="2218323"/>
            <a:ext cx="14577954" cy="651052"/>
          </a:xfrm>
          <a:prstGeom prst="rect">
            <a:avLst/>
          </a:prstGeom>
        </p:spPr>
        <p:txBody>
          <a:bodyPr lIns="0" tIns="0" rIns="0" bIns="0" rtlCol="0" anchor="t">
            <a:spAutoFit/>
          </a:bodyPr>
          <a:lstStyle/>
          <a:p>
            <a:pPr algn="ctr">
              <a:lnSpc>
                <a:spcPts val="5815"/>
              </a:lnSpc>
            </a:pPr>
            <a:r>
              <a:rPr lang="en-US" sz="2743" u="sng">
                <a:solidFill>
                  <a:srgbClr val="FFFFFF"/>
                </a:solidFill>
                <a:latin typeface="Open Sans"/>
                <a:ea typeface="Open Sans"/>
                <a:cs typeface="Open Sans"/>
                <a:sym typeface="Open Sans"/>
                <a:hlinkClick r:id="rId8" tooltip="https://www.atlanticarea.eu/for-projects/projects-implementation?tab=communication"/>
              </a:rPr>
              <a:t>https://www.atlanticarea.eu/for-projects/projects-implementation?tab=communication</a:t>
            </a:r>
          </a:p>
        </p:txBody>
      </p:sp>
      <p:sp>
        <p:nvSpPr>
          <p:cNvPr id="13" name="TextBox 13"/>
          <p:cNvSpPr txBox="1"/>
          <p:nvPr/>
        </p:nvSpPr>
        <p:spPr>
          <a:xfrm>
            <a:off x="1506337" y="3762845"/>
            <a:ext cx="14067594" cy="5913501"/>
          </a:xfrm>
          <a:prstGeom prst="rect">
            <a:avLst/>
          </a:prstGeom>
        </p:spPr>
        <p:txBody>
          <a:bodyPr lIns="0" tIns="0" rIns="0" bIns="0" rtlCol="0" anchor="t">
            <a:spAutoFit/>
          </a:bodyPr>
          <a:lstStyle/>
          <a:p>
            <a:pPr algn="l">
              <a:lnSpc>
                <a:spcPts val="5247"/>
              </a:lnSpc>
            </a:pPr>
            <a:r>
              <a:rPr lang="en-US" sz="3300">
                <a:solidFill>
                  <a:srgbClr val="2D3E62"/>
                </a:solidFill>
                <a:latin typeface="Open Sans"/>
                <a:ea typeface="Open Sans"/>
                <a:cs typeface="Open Sans"/>
                <a:sym typeface="Open Sans"/>
              </a:rPr>
              <a:t>Look at the requirements as an </a:t>
            </a:r>
            <a:r>
              <a:rPr lang="en-US" sz="3300" b="1">
                <a:solidFill>
                  <a:srgbClr val="2D3E62"/>
                </a:solidFill>
                <a:latin typeface="Open Sans Bold"/>
                <a:ea typeface="Open Sans Bold"/>
                <a:cs typeface="Open Sans Bold"/>
                <a:sym typeface="Open Sans Bold"/>
              </a:rPr>
              <a:t>opportunity</a:t>
            </a:r>
            <a:r>
              <a:rPr lang="en-US" sz="3300">
                <a:solidFill>
                  <a:srgbClr val="2D3E62"/>
                </a:solidFill>
                <a:latin typeface="Open Sans"/>
                <a:ea typeface="Open Sans"/>
                <a:cs typeface="Open Sans"/>
                <a:sym typeface="Open Sans"/>
              </a:rPr>
              <a:t> and not as an obligation</a:t>
            </a:r>
          </a:p>
          <a:p>
            <a:pPr algn="ctr">
              <a:lnSpc>
                <a:spcPts val="3975"/>
              </a:lnSpc>
            </a:pPr>
            <a:endParaRPr lang="en-US" sz="3300">
              <a:solidFill>
                <a:srgbClr val="2D3E62"/>
              </a:solidFill>
              <a:latin typeface="Open Sans"/>
              <a:ea typeface="Open Sans"/>
              <a:cs typeface="Open Sans"/>
              <a:sym typeface="Open Sans"/>
            </a:endParaRPr>
          </a:p>
          <a:p>
            <a:pPr algn="l">
              <a:lnSpc>
                <a:spcPts val="3975"/>
              </a:lnSpc>
            </a:pPr>
            <a:r>
              <a:rPr lang="en-US" sz="2500">
                <a:solidFill>
                  <a:srgbClr val="2D3E62"/>
                </a:solidFill>
                <a:latin typeface="Open Sans"/>
                <a:ea typeface="Open Sans"/>
                <a:cs typeface="Open Sans"/>
                <a:sym typeface="Open Sans"/>
              </a:rPr>
              <a:t>               The last Eurobarometer survey shows record high trust in the European Union. </a:t>
            </a:r>
          </a:p>
          <a:p>
            <a:pPr algn="l">
              <a:lnSpc>
                <a:spcPts val="3975"/>
              </a:lnSpc>
            </a:pPr>
            <a:endParaRPr lang="en-US" sz="2500">
              <a:solidFill>
                <a:srgbClr val="2D3E62"/>
              </a:solidFill>
              <a:latin typeface="Open Sans"/>
              <a:ea typeface="Open Sans"/>
              <a:cs typeface="Open Sans"/>
              <a:sym typeface="Open Sans"/>
            </a:endParaRPr>
          </a:p>
          <a:p>
            <a:pPr algn="l">
              <a:lnSpc>
                <a:spcPts val="3975"/>
              </a:lnSpc>
            </a:pPr>
            <a:r>
              <a:rPr lang="en-US" sz="2500">
                <a:solidFill>
                  <a:srgbClr val="2D3E62"/>
                </a:solidFill>
                <a:latin typeface="Open Sans"/>
                <a:ea typeface="Open Sans"/>
                <a:cs typeface="Open Sans"/>
                <a:sym typeface="Open Sans"/>
              </a:rPr>
              <a:t>               We are communicating values of solidarity and cohesion.</a:t>
            </a:r>
          </a:p>
          <a:p>
            <a:pPr algn="l">
              <a:lnSpc>
                <a:spcPts val="3975"/>
              </a:lnSpc>
            </a:pPr>
            <a:endParaRPr lang="en-US" sz="2500">
              <a:solidFill>
                <a:srgbClr val="2D3E62"/>
              </a:solidFill>
              <a:latin typeface="Open Sans"/>
              <a:ea typeface="Open Sans"/>
              <a:cs typeface="Open Sans"/>
              <a:sym typeface="Open Sans"/>
            </a:endParaRPr>
          </a:p>
          <a:p>
            <a:pPr algn="l">
              <a:lnSpc>
                <a:spcPts val="3975"/>
              </a:lnSpc>
            </a:pPr>
            <a:r>
              <a:rPr lang="en-US" sz="2500">
                <a:solidFill>
                  <a:srgbClr val="2D3E62"/>
                </a:solidFill>
                <a:latin typeface="Open Sans"/>
                <a:ea typeface="Open Sans"/>
                <a:cs typeface="Open Sans"/>
                <a:sym typeface="Open Sans"/>
              </a:rPr>
              <a:t>               In Interreg programmes we are also disseminating a mission of internationalisation and our capacity to work in cooperation.</a:t>
            </a:r>
          </a:p>
          <a:p>
            <a:pPr algn="l">
              <a:lnSpc>
                <a:spcPts val="3975"/>
              </a:lnSpc>
            </a:pPr>
            <a:endParaRPr lang="en-US" sz="2500">
              <a:solidFill>
                <a:srgbClr val="2D3E62"/>
              </a:solidFill>
              <a:latin typeface="Open Sans"/>
              <a:ea typeface="Open Sans"/>
              <a:cs typeface="Open Sans"/>
              <a:sym typeface="Open Sans"/>
            </a:endParaRPr>
          </a:p>
          <a:p>
            <a:pPr algn="ctr">
              <a:lnSpc>
                <a:spcPts val="4770"/>
              </a:lnSpc>
            </a:pPr>
            <a:r>
              <a:rPr lang="en-US" sz="3000">
                <a:solidFill>
                  <a:srgbClr val="2D3E62"/>
                </a:solidFill>
                <a:latin typeface="Open Sans"/>
                <a:ea typeface="Open Sans"/>
                <a:cs typeface="Open Sans"/>
                <a:sym typeface="Open Sans"/>
              </a:rPr>
              <a:t>         </a:t>
            </a:r>
            <a:r>
              <a:rPr lang="en-US" sz="3000" i="1">
                <a:solidFill>
                  <a:srgbClr val="2D3E62"/>
                </a:solidFill>
                <a:latin typeface="Open Sans Italics"/>
                <a:ea typeface="Open Sans Italics"/>
                <a:cs typeface="Open Sans Italics"/>
                <a:sym typeface="Open Sans Italics"/>
              </a:rPr>
              <a:t> </a:t>
            </a:r>
          </a:p>
          <a:p>
            <a:pPr algn="l">
              <a:lnSpc>
                <a:spcPts val="5247"/>
              </a:lnSpc>
            </a:pPr>
            <a:endParaRPr lang="en-US" sz="3000" i="1">
              <a:solidFill>
                <a:srgbClr val="2D3E62"/>
              </a:solidFill>
              <a:latin typeface="Open Sans Italics"/>
              <a:ea typeface="Open Sans Italics"/>
              <a:cs typeface="Open Sans Italics"/>
              <a:sym typeface="Open Sans Italics"/>
            </a:endParaRPr>
          </a:p>
        </p:txBody>
      </p:sp>
      <p:sp>
        <p:nvSpPr>
          <p:cNvPr id="14" name="Freeform 14"/>
          <p:cNvSpPr/>
          <p:nvPr/>
        </p:nvSpPr>
        <p:spPr>
          <a:xfrm>
            <a:off x="2027062" y="5020301"/>
            <a:ext cx="459568" cy="459568"/>
          </a:xfrm>
          <a:custGeom>
            <a:avLst/>
            <a:gdLst/>
            <a:ahLst/>
            <a:cxnLst/>
            <a:rect l="l" t="t" r="r" b="b"/>
            <a:pathLst>
              <a:path w="459568" h="459568">
                <a:moveTo>
                  <a:pt x="0" y="0"/>
                </a:moveTo>
                <a:lnTo>
                  <a:pt x="459568" y="0"/>
                </a:lnTo>
                <a:lnTo>
                  <a:pt x="459568" y="459569"/>
                </a:lnTo>
                <a:lnTo>
                  <a:pt x="0" y="45956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PT"/>
          </a:p>
        </p:txBody>
      </p:sp>
      <p:sp>
        <p:nvSpPr>
          <p:cNvPr id="15" name="Freeform 15"/>
          <p:cNvSpPr/>
          <p:nvPr/>
        </p:nvSpPr>
        <p:spPr>
          <a:xfrm>
            <a:off x="2043261" y="6022795"/>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PT"/>
          </a:p>
        </p:txBody>
      </p:sp>
      <p:sp>
        <p:nvSpPr>
          <p:cNvPr id="16" name="Freeform 16"/>
          <p:cNvSpPr/>
          <p:nvPr/>
        </p:nvSpPr>
        <p:spPr>
          <a:xfrm>
            <a:off x="2052786" y="6996713"/>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PT"/>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1937769" y="4749671"/>
            <a:ext cx="13204729" cy="5133338"/>
          </a:xfrm>
          <a:custGeom>
            <a:avLst/>
            <a:gdLst/>
            <a:ahLst/>
            <a:cxnLst/>
            <a:rect l="l" t="t" r="r" b="b"/>
            <a:pathLst>
              <a:path w="13204729" h="5133338">
                <a:moveTo>
                  <a:pt x="0" y="0"/>
                </a:moveTo>
                <a:lnTo>
                  <a:pt x="13204729" y="0"/>
                </a:lnTo>
                <a:lnTo>
                  <a:pt x="13204729" y="5133339"/>
                </a:lnTo>
                <a:lnTo>
                  <a:pt x="0" y="5133339"/>
                </a:lnTo>
                <a:lnTo>
                  <a:pt x="0" y="0"/>
                </a:lnTo>
                <a:close/>
              </a:path>
            </a:pathLst>
          </a:custGeom>
          <a:blipFill>
            <a:blip r:embed="rId7"/>
            <a:stretch>
              <a:fillRect/>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Beneficiaries' Publicity Requirements</a:t>
            </a:r>
          </a:p>
        </p:txBody>
      </p:sp>
      <p:sp>
        <p:nvSpPr>
          <p:cNvPr id="10" name="TextBox 10"/>
          <p:cNvSpPr txBox="1"/>
          <p:nvPr/>
        </p:nvSpPr>
        <p:spPr>
          <a:xfrm>
            <a:off x="1506337" y="2144218"/>
            <a:ext cx="14067594" cy="3006280"/>
          </a:xfrm>
          <a:prstGeom prst="rect">
            <a:avLst/>
          </a:prstGeom>
        </p:spPr>
        <p:txBody>
          <a:bodyPr lIns="0" tIns="0" rIns="0" bIns="0" rtlCol="0" anchor="t">
            <a:spAutoFit/>
          </a:bodyPr>
          <a:lstStyle/>
          <a:p>
            <a:pPr algn="ctr">
              <a:lnSpc>
                <a:spcPts val="4770"/>
              </a:lnSpc>
            </a:pPr>
            <a:r>
              <a:rPr lang="en-US" sz="3000">
                <a:solidFill>
                  <a:srgbClr val="2D3E62"/>
                </a:solidFill>
                <a:latin typeface="Open Sans"/>
                <a:ea typeface="Open Sans"/>
                <a:cs typeface="Open Sans"/>
                <a:sym typeface="Open Sans"/>
                <a:hlinkClick r:id="rId8" tooltip="https://www.atlanticarea.eu/for-projects/projects-implementation?view=article&amp;id=27:programme-manual&amp;catid=22:projects-implementation"/>
              </a:rPr>
              <a:t>Programme Manual</a:t>
            </a:r>
            <a:r>
              <a:rPr lang="en-US" sz="3000">
                <a:solidFill>
                  <a:srgbClr val="2D3E62"/>
                </a:solidFill>
                <a:latin typeface="Open Sans"/>
                <a:ea typeface="Open Sans"/>
                <a:cs typeface="Open Sans"/>
                <a:sym typeface="Open Sans"/>
              </a:rPr>
              <a:t>: </a:t>
            </a:r>
            <a:r>
              <a:rPr lang="en-US" sz="3000">
                <a:solidFill>
                  <a:srgbClr val="2D3E62"/>
                </a:solidFill>
                <a:latin typeface="Open Sans"/>
                <a:ea typeface="Open Sans"/>
                <a:cs typeface="Open Sans"/>
                <a:sym typeface="Open Sans"/>
                <a:hlinkClick r:id="rId8" tooltip="https://www.atlanticarea.eu/for-projects/projects-implementation?view=article&amp;id=27:programme-manual&amp;catid=22:projects-implementation"/>
              </a:rPr>
              <a:t>section 5.5</a:t>
            </a:r>
          </a:p>
          <a:p>
            <a:pPr algn="ctr">
              <a:lnSpc>
                <a:spcPts val="4770"/>
              </a:lnSpc>
            </a:pPr>
            <a:r>
              <a:rPr lang="en-US" sz="3000">
                <a:solidFill>
                  <a:srgbClr val="2D3E62"/>
                </a:solidFill>
                <a:latin typeface="Open Sans"/>
                <a:ea typeface="Open Sans"/>
                <a:cs typeface="Open Sans"/>
                <a:sym typeface="Open Sans"/>
              </a:rPr>
              <a:t> </a:t>
            </a:r>
            <a:r>
              <a:rPr lang="en-US" sz="3000" i="1">
                <a:solidFill>
                  <a:srgbClr val="2D3E62"/>
                </a:solidFill>
                <a:latin typeface="Open Sans Italics"/>
                <a:ea typeface="Open Sans Italics"/>
                <a:cs typeface="Open Sans Italics"/>
                <a:sym typeface="Open Sans Italics"/>
              </a:rPr>
              <a:t>[if the project has a website] “it shall also highlight the EU financial support by displaying the Interreg Atlantic Area logo, </a:t>
            </a:r>
            <a:r>
              <a:rPr lang="en-US" sz="3000" i="1" u="sng">
                <a:solidFill>
                  <a:srgbClr val="2D3E62"/>
                </a:solidFill>
                <a:latin typeface="Open Sans Italics"/>
                <a:ea typeface="Open Sans Italics"/>
                <a:cs typeface="Open Sans Italics"/>
                <a:sym typeface="Open Sans Italics"/>
              </a:rPr>
              <a:t>prominently featured when </a:t>
            </a:r>
          </a:p>
          <a:p>
            <a:pPr algn="ctr">
              <a:lnSpc>
                <a:spcPts val="4770"/>
              </a:lnSpc>
            </a:pPr>
            <a:r>
              <a:rPr lang="en-US" sz="3000" i="1" u="sng">
                <a:solidFill>
                  <a:srgbClr val="2D3E62"/>
                </a:solidFill>
                <a:latin typeface="Open Sans Italics"/>
                <a:ea typeface="Open Sans Italics"/>
                <a:cs typeface="Open Sans Italics"/>
                <a:sym typeface="Open Sans Italics"/>
              </a:rPr>
              <a:t>landing on the homepage</a:t>
            </a:r>
            <a:r>
              <a:rPr lang="en-US" sz="3000" i="1">
                <a:solidFill>
                  <a:srgbClr val="2D3E62"/>
                </a:solidFill>
                <a:latin typeface="Open Sans Italics"/>
                <a:ea typeface="Open Sans Italics"/>
                <a:cs typeface="Open Sans Italics"/>
                <a:sym typeface="Open Sans Italics"/>
              </a:rPr>
              <a:t>”. </a:t>
            </a:r>
          </a:p>
          <a:p>
            <a:pPr algn="l">
              <a:lnSpc>
                <a:spcPts val="5247"/>
              </a:lnSpc>
            </a:pPr>
            <a:endParaRPr lang="en-US" sz="3000" i="1">
              <a:solidFill>
                <a:srgbClr val="2D3E62"/>
              </a:solidFill>
              <a:latin typeface="Open Sans Italics"/>
              <a:ea typeface="Open Sans Italics"/>
              <a:cs typeface="Open Sans Italics"/>
              <a:sym typeface="Open Sans Itali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TextBox 8"/>
          <p:cNvSpPr txBox="1"/>
          <p:nvPr/>
        </p:nvSpPr>
        <p:spPr>
          <a:xfrm>
            <a:off x="1506337" y="2144218"/>
            <a:ext cx="14067594" cy="3006280"/>
          </a:xfrm>
          <a:prstGeom prst="rect">
            <a:avLst/>
          </a:prstGeom>
        </p:spPr>
        <p:txBody>
          <a:bodyPr lIns="0" tIns="0" rIns="0" bIns="0" rtlCol="0" anchor="t">
            <a:spAutoFit/>
          </a:bodyPr>
          <a:lstStyle/>
          <a:p>
            <a:pPr algn="ctr">
              <a:lnSpc>
                <a:spcPts val="4770"/>
              </a:lnSpc>
            </a:pPr>
            <a:r>
              <a:rPr lang="en-US" sz="3000">
                <a:solidFill>
                  <a:srgbClr val="2D3E62"/>
                </a:solidFill>
                <a:latin typeface="Open Sans"/>
                <a:ea typeface="Open Sans"/>
                <a:cs typeface="Open Sans"/>
                <a:sym typeface="Open Sans"/>
              </a:rPr>
              <a:t>Regulation (EU) 2021/1060: Point 1.7 of Annex IX</a:t>
            </a:r>
          </a:p>
          <a:p>
            <a:pPr algn="ctr">
              <a:lnSpc>
                <a:spcPts val="4770"/>
              </a:lnSpc>
            </a:pPr>
            <a:r>
              <a:rPr lang="en-US" sz="3000">
                <a:solidFill>
                  <a:srgbClr val="2D3E62"/>
                </a:solidFill>
                <a:latin typeface="Open Sans"/>
                <a:ea typeface="Open Sans"/>
                <a:cs typeface="Open Sans"/>
                <a:sym typeface="Open Sans"/>
              </a:rPr>
              <a:t>If other logos are displayed in addition to the emblem, </a:t>
            </a:r>
          </a:p>
          <a:p>
            <a:pPr algn="ctr">
              <a:lnSpc>
                <a:spcPts val="4770"/>
              </a:lnSpc>
            </a:pPr>
            <a:r>
              <a:rPr lang="en-US" sz="3000">
                <a:solidFill>
                  <a:srgbClr val="2D3E62"/>
                </a:solidFill>
                <a:latin typeface="Open Sans"/>
                <a:ea typeface="Open Sans"/>
                <a:cs typeface="Open Sans"/>
                <a:sym typeface="Open Sans"/>
              </a:rPr>
              <a:t>the [EU] emblem shall have </a:t>
            </a:r>
            <a:r>
              <a:rPr lang="en-US" sz="3000" u="sng">
                <a:solidFill>
                  <a:srgbClr val="2D3E62"/>
                </a:solidFill>
                <a:latin typeface="Open Sans"/>
                <a:ea typeface="Open Sans"/>
                <a:cs typeface="Open Sans"/>
                <a:sym typeface="Open Sans"/>
              </a:rPr>
              <a:t>at least the same size</a:t>
            </a:r>
            <a:r>
              <a:rPr lang="en-US" sz="3000">
                <a:solidFill>
                  <a:srgbClr val="2D3E62"/>
                </a:solidFill>
                <a:latin typeface="Open Sans"/>
                <a:ea typeface="Open Sans"/>
                <a:cs typeface="Open Sans"/>
                <a:sym typeface="Open Sans"/>
              </a:rPr>
              <a:t>, measured in height or width, as the biggest of the other logos</a:t>
            </a:r>
            <a:r>
              <a:rPr lang="en-US" sz="3000" i="1">
                <a:solidFill>
                  <a:srgbClr val="2D3E62"/>
                </a:solidFill>
                <a:latin typeface="Open Sans Italics"/>
                <a:ea typeface="Open Sans Italics"/>
                <a:cs typeface="Open Sans Italics"/>
                <a:sym typeface="Open Sans Italics"/>
              </a:rPr>
              <a:t>”. </a:t>
            </a:r>
          </a:p>
          <a:p>
            <a:pPr algn="l">
              <a:lnSpc>
                <a:spcPts val="5247"/>
              </a:lnSpc>
            </a:pPr>
            <a:endParaRPr lang="en-US" sz="3000" i="1">
              <a:solidFill>
                <a:srgbClr val="2D3E62"/>
              </a:solidFill>
              <a:latin typeface="Open Sans Italics"/>
              <a:ea typeface="Open Sans Italics"/>
              <a:cs typeface="Open Sans Italics"/>
              <a:sym typeface="Open Sans Italics"/>
            </a:endParaRPr>
          </a:p>
        </p:txBody>
      </p:sp>
      <p:sp>
        <p:nvSpPr>
          <p:cNvPr id="9" name="Freeform 9"/>
          <p:cNvSpPr/>
          <p:nvPr/>
        </p:nvSpPr>
        <p:spPr>
          <a:xfrm>
            <a:off x="3109835" y="4722177"/>
            <a:ext cx="10860597" cy="4917571"/>
          </a:xfrm>
          <a:custGeom>
            <a:avLst/>
            <a:gdLst/>
            <a:ahLst/>
            <a:cxnLst/>
            <a:rect l="l" t="t" r="r" b="b"/>
            <a:pathLst>
              <a:path w="10860597" h="4917571">
                <a:moveTo>
                  <a:pt x="0" y="0"/>
                </a:moveTo>
                <a:lnTo>
                  <a:pt x="10860597" y="0"/>
                </a:lnTo>
                <a:lnTo>
                  <a:pt x="10860597" y="4917572"/>
                </a:lnTo>
                <a:lnTo>
                  <a:pt x="0" y="4917572"/>
                </a:lnTo>
                <a:lnTo>
                  <a:pt x="0" y="0"/>
                </a:lnTo>
                <a:close/>
              </a:path>
            </a:pathLst>
          </a:custGeom>
          <a:blipFill>
            <a:blip r:embed="rId7"/>
            <a:stretch>
              <a:fillRect l="-33526" t="-43089" r="-14034" b="-74035"/>
            </a:stretch>
          </a:blipFill>
        </p:spPr>
        <p:txBody>
          <a:bodyPr/>
          <a:lstStyle/>
          <a:p>
            <a:endParaRPr lang="pt-PT"/>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Beneficiaries' Publicity Requirements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3090935" y="3232436"/>
            <a:ext cx="9681893" cy="6704711"/>
          </a:xfrm>
          <a:custGeom>
            <a:avLst/>
            <a:gdLst/>
            <a:ahLst/>
            <a:cxnLst/>
            <a:rect l="l" t="t" r="r" b="b"/>
            <a:pathLst>
              <a:path w="9681893" h="6704711">
                <a:moveTo>
                  <a:pt x="0" y="0"/>
                </a:moveTo>
                <a:lnTo>
                  <a:pt x="9681893" y="0"/>
                </a:lnTo>
                <a:lnTo>
                  <a:pt x="9681893" y="6704711"/>
                </a:lnTo>
                <a:lnTo>
                  <a:pt x="0" y="6704711"/>
                </a:lnTo>
                <a:lnTo>
                  <a:pt x="0" y="0"/>
                </a:lnTo>
                <a:close/>
              </a:path>
            </a:pathLst>
          </a:custGeom>
          <a:blipFill>
            <a:blip r:embed="rId7"/>
            <a:stretch>
              <a:fillRect/>
            </a:stretch>
          </a:blipFill>
        </p:spPr>
        <p:txBody>
          <a:bodyPr/>
          <a:lstStyle/>
          <a:p>
            <a:endParaRPr lang="pt-PT"/>
          </a:p>
        </p:txBody>
      </p:sp>
      <p:sp>
        <p:nvSpPr>
          <p:cNvPr id="9" name="TextBox 9"/>
          <p:cNvSpPr txBox="1"/>
          <p:nvPr/>
        </p:nvSpPr>
        <p:spPr>
          <a:xfrm>
            <a:off x="1506337" y="1930038"/>
            <a:ext cx="14067594" cy="1806130"/>
          </a:xfrm>
          <a:prstGeom prst="rect">
            <a:avLst/>
          </a:prstGeom>
        </p:spPr>
        <p:txBody>
          <a:bodyPr lIns="0" tIns="0" rIns="0" bIns="0" rtlCol="0" anchor="t">
            <a:spAutoFit/>
          </a:bodyPr>
          <a:lstStyle/>
          <a:p>
            <a:pPr algn="ctr">
              <a:lnSpc>
                <a:spcPts val="4770"/>
              </a:lnSpc>
            </a:pPr>
            <a:r>
              <a:rPr lang="en-US" sz="3000">
                <a:solidFill>
                  <a:srgbClr val="2D3E62"/>
                </a:solidFill>
                <a:latin typeface="Open Sans"/>
                <a:ea typeface="Open Sans"/>
                <a:cs typeface="Open Sans"/>
                <a:sym typeface="Open Sans"/>
              </a:rPr>
              <a:t>Anyway, we can consider not the same size just if the logo is on the footer</a:t>
            </a:r>
            <a:r>
              <a:rPr lang="en-US" sz="3000" i="1">
                <a:solidFill>
                  <a:srgbClr val="2D3E62"/>
                </a:solidFill>
                <a:latin typeface="Open Sans Italics"/>
                <a:ea typeface="Open Sans Italics"/>
                <a:cs typeface="Open Sans Italics"/>
                <a:sym typeface="Open Sans Italics"/>
              </a:rPr>
              <a:t>. </a:t>
            </a:r>
          </a:p>
          <a:p>
            <a:pPr algn="ctr">
              <a:lnSpc>
                <a:spcPts val="4770"/>
              </a:lnSpc>
            </a:pPr>
            <a:r>
              <a:rPr lang="en-US" sz="3000" i="1">
                <a:solidFill>
                  <a:srgbClr val="2D3E62"/>
                </a:solidFill>
                <a:latin typeface="Open Sans Italics"/>
                <a:ea typeface="Open Sans Italics"/>
                <a:cs typeface="Open Sans Italics"/>
                <a:sym typeface="Open Sans Italics"/>
              </a:rPr>
              <a:t>In this mock-up, it's on the cover of the folder and we consider it good practice.</a:t>
            </a:r>
          </a:p>
          <a:p>
            <a:pPr algn="l">
              <a:lnSpc>
                <a:spcPts val="5247"/>
              </a:lnSpc>
            </a:pPr>
            <a:endParaRPr lang="en-US" sz="3000" i="1">
              <a:solidFill>
                <a:srgbClr val="2D3E62"/>
              </a:solidFill>
              <a:latin typeface="Open Sans Italics"/>
              <a:ea typeface="Open Sans Italics"/>
              <a:cs typeface="Open Sans Italics"/>
              <a:sym typeface="Open Sans Italics"/>
            </a:endParaRPr>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Beneficiaries' Publicity Requirements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4273280" y="6229151"/>
            <a:ext cx="9741441" cy="2197794"/>
          </a:xfrm>
          <a:custGeom>
            <a:avLst/>
            <a:gdLst/>
            <a:ahLst/>
            <a:cxnLst/>
            <a:rect l="l" t="t" r="r" b="b"/>
            <a:pathLst>
              <a:path w="9741441" h="2197794">
                <a:moveTo>
                  <a:pt x="0" y="0"/>
                </a:moveTo>
                <a:lnTo>
                  <a:pt x="9741440" y="0"/>
                </a:lnTo>
                <a:lnTo>
                  <a:pt x="9741440" y="2197794"/>
                </a:lnTo>
                <a:lnTo>
                  <a:pt x="0" y="2197794"/>
                </a:lnTo>
                <a:lnTo>
                  <a:pt x="0" y="0"/>
                </a:lnTo>
                <a:close/>
              </a:path>
            </a:pathLst>
          </a:custGeom>
          <a:blipFill>
            <a:blip r:embed="rId7"/>
            <a:stretch>
              <a:fillRect t="-128024" b="-104403"/>
            </a:stretch>
          </a:blipFill>
        </p:spPr>
        <p:txBody>
          <a:bodyPr/>
          <a:lstStyle/>
          <a:p>
            <a:endParaRPr lang="pt-PT"/>
          </a:p>
        </p:txBody>
      </p:sp>
      <p:sp>
        <p:nvSpPr>
          <p:cNvPr id="9" name="TextBox 9"/>
          <p:cNvSpPr txBox="1"/>
          <p:nvPr/>
        </p:nvSpPr>
        <p:spPr>
          <a:xfrm>
            <a:off x="1275340" y="2144218"/>
            <a:ext cx="14591187" cy="1206055"/>
          </a:xfrm>
          <a:prstGeom prst="rect">
            <a:avLst/>
          </a:prstGeom>
        </p:spPr>
        <p:txBody>
          <a:bodyPr lIns="0" tIns="0" rIns="0" bIns="0" rtlCol="0" anchor="t">
            <a:spAutoFit/>
          </a:bodyPr>
          <a:lstStyle/>
          <a:p>
            <a:pPr algn="ctr">
              <a:lnSpc>
                <a:spcPts val="4770"/>
              </a:lnSpc>
            </a:pPr>
            <a:r>
              <a:rPr lang="en-US" sz="3000" b="1">
                <a:solidFill>
                  <a:srgbClr val="2D3E62"/>
                </a:solidFill>
                <a:latin typeface="Open Sans Bold"/>
                <a:ea typeface="Open Sans Bold"/>
                <a:cs typeface="Open Sans Bold"/>
                <a:sym typeface="Open Sans Bold"/>
              </a:rPr>
              <a:t>In cases where it is not possible to display the logotype, what should we do?</a:t>
            </a:r>
          </a:p>
          <a:p>
            <a:pPr algn="l">
              <a:lnSpc>
                <a:spcPts val="5247"/>
              </a:lnSpc>
            </a:pPr>
            <a:endParaRPr lang="en-US" sz="3000" b="1">
              <a:solidFill>
                <a:srgbClr val="2D3E62"/>
              </a:solidFill>
              <a:latin typeface="Open Sans Bold"/>
              <a:ea typeface="Open Sans Bold"/>
              <a:cs typeface="Open Sans Bold"/>
              <a:sym typeface="Open Sans Bold"/>
            </a:endParaRPr>
          </a:p>
        </p:txBody>
      </p:sp>
      <p:sp>
        <p:nvSpPr>
          <p:cNvPr id="10" name="TextBox 10"/>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Beneficiaries' Publicity Requirements</a:t>
            </a:r>
          </a:p>
        </p:txBody>
      </p:sp>
      <p:sp>
        <p:nvSpPr>
          <p:cNvPr id="11" name="TextBox 11"/>
          <p:cNvSpPr txBox="1"/>
          <p:nvPr/>
        </p:nvSpPr>
        <p:spPr>
          <a:xfrm>
            <a:off x="1390838" y="2780716"/>
            <a:ext cx="14360190" cy="3606355"/>
          </a:xfrm>
          <a:prstGeom prst="rect">
            <a:avLst/>
          </a:prstGeom>
        </p:spPr>
        <p:txBody>
          <a:bodyPr lIns="0" tIns="0" rIns="0" bIns="0" rtlCol="0" anchor="t">
            <a:spAutoFit/>
          </a:bodyPr>
          <a:lstStyle/>
          <a:p>
            <a:pPr algn="just">
              <a:lnSpc>
                <a:spcPts val="4770"/>
              </a:lnSpc>
            </a:pPr>
            <a:r>
              <a:rPr lang="en-US" sz="3000">
                <a:solidFill>
                  <a:srgbClr val="2D3E62"/>
                </a:solidFill>
                <a:latin typeface="Open Sans"/>
                <a:ea typeface="Open Sans"/>
                <a:cs typeface="Open Sans"/>
                <a:sym typeface="Open Sans"/>
              </a:rPr>
              <a:t>In scientific papers or press releases, include the statement:</a:t>
            </a:r>
          </a:p>
          <a:p>
            <a:pPr algn="ctr">
              <a:lnSpc>
                <a:spcPts val="4770"/>
              </a:lnSpc>
            </a:pPr>
            <a:r>
              <a:rPr lang="en-US" sz="3000" i="1">
                <a:solidFill>
                  <a:srgbClr val="2D3E62"/>
                </a:solidFill>
                <a:latin typeface="Open Sans Italics"/>
                <a:ea typeface="Open Sans Italics"/>
                <a:cs typeface="Open Sans Italics"/>
                <a:sym typeface="Open Sans Italics"/>
              </a:rPr>
              <a:t>This project is co-financed by the Interreg Atlantic Area Programme through </a:t>
            </a:r>
          </a:p>
          <a:p>
            <a:pPr algn="ctr">
              <a:lnSpc>
                <a:spcPts val="4770"/>
              </a:lnSpc>
            </a:pPr>
            <a:r>
              <a:rPr lang="en-US" sz="3000" i="1">
                <a:solidFill>
                  <a:srgbClr val="2D3E62"/>
                </a:solidFill>
                <a:latin typeface="Open Sans Italics"/>
                <a:ea typeface="Open Sans Italics"/>
                <a:cs typeface="Open Sans Italics"/>
                <a:sym typeface="Open Sans Italics"/>
              </a:rPr>
              <a:t>the European Regional Development Fund.</a:t>
            </a:r>
            <a:r>
              <a:rPr lang="en-US" sz="3000">
                <a:solidFill>
                  <a:srgbClr val="2D3E62"/>
                </a:solidFill>
                <a:latin typeface="Open Sans"/>
                <a:ea typeface="Open Sans"/>
                <a:cs typeface="Open Sans"/>
                <a:sym typeface="Open Sans"/>
              </a:rPr>
              <a:t> </a:t>
            </a:r>
          </a:p>
          <a:p>
            <a:pPr algn="ctr">
              <a:lnSpc>
                <a:spcPts val="4770"/>
              </a:lnSpc>
            </a:pPr>
            <a:endParaRPr lang="en-US" sz="3000">
              <a:solidFill>
                <a:srgbClr val="2D3E62"/>
              </a:solidFill>
              <a:latin typeface="Open Sans"/>
              <a:ea typeface="Open Sans"/>
              <a:cs typeface="Open Sans"/>
              <a:sym typeface="Open Sans"/>
            </a:endParaRPr>
          </a:p>
          <a:p>
            <a:pPr algn="l">
              <a:lnSpc>
                <a:spcPts val="4770"/>
              </a:lnSpc>
            </a:pPr>
            <a:r>
              <a:rPr lang="en-US" sz="3000">
                <a:solidFill>
                  <a:srgbClr val="2D3E62"/>
                </a:solidFill>
                <a:latin typeface="Open Sans"/>
                <a:ea typeface="Open Sans"/>
                <a:cs typeface="Open Sans"/>
                <a:sym typeface="Open Sans"/>
              </a:rPr>
              <a:t>In small objects, at least the EU emblem has to figure:</a:t>
            </a:r>
          </a:p>
          <a:p>
            <a:pPr algn="l">
              <a:lnSpc>
                <a:spcPts val="5247"/>
              </a:lnSpc>
            </a:pPr>
            <a:endParaRPr lang="en-US" sz="3000">
              <a:solidFill>
                <a:srgbClr val="2D3E62"/>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052151">
            <a:off x="-2300494" y="6865747"/>
            <a:ext cx="11401943" cy="7436578"/>
          </a:xfrm>
          <a:custGeom>
            <a:avLst/>
            <a:gdLst/>
            <a:ahLst/>
            <a:cxnLst/>
            <a:rect l="l" t="t" r="r" b="b"/>
            <a:pathLst>
              <a:path w="11401943" h="7436578">
                <a:moveTo>
                  <a:pt x="0" y="0"/>
                </a:moveTo>
                <a:lnTo>
                  <a:pt x="11401944" y="0"/>
                </a:lnTo>
                <a:lnTo>
                  <a:pt x="11401944" y="7436578"/>
                </a:lnTo>
                <a:lnTo>
                  <a:pt x="0" y="7436578"/>
                </a:lnTo>
                <a:lnTo>
                  <a:pt x="0" y="0"/>
                </a:lnTo>
                <a:close/>
              </a:path>
            </a:pathLst>
          </a:custGeom>
          <a:blipFill>
            <a:blip r:embed="rId2"/>
            <a:stretch>
              <a:fillRect t="-8395" b="-52362"/>
            </a:stretch>
          </a:blipFill>
        </p:spPr>
        <p:txBody>
          <a:bodyPr/>
          <a:lstStyle/>
          <a:p>
            <a:endParaRPr lang="pt-PT"/>
          </a:p>
        </p:txBody>
      </p:sp>
      <p:sp>
        <p:nvSpPr>
          <p:cNvPr id="3" name="Freeform 3"/>
          <p:cNvSpPr/>
          <p:nvPr/>
        </p:nvSpPr>
        <p:spPr>
          <a:xfrm>
            <a:off x="-2160553" y="0"/>
            <a:ext cx="2885491" cy="2885491"/>
          </a:xfrm>
          <a:custGeom>
            <a:avLst/>
            <a:gdLst/>
            <a:ahLst/>
            <a:cxnLst/>
            <a:rect l="l" t="t" r="r" b="b"/>
            <a:pathLst>
              <a:path w="2885491" h="2885491">
                <a:moveTo>
                  <a:pt x="0" y="0"/>
                </a:moveTo>
                <a:lnTo>
                  <a:pt x="2885490" y="0"/>
                </a:lnTo>
                <a:lnTo>
                  <a:pt x="2885490" y="2885491"/>
                </a:lnTo>
                <a:lnTo>
                  <a:pt x="0" y="28854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PT"/>
          </a:p>
        </p:txBody>
      </p:sp>
      <p:grpSp>
        <p:nvGrpSpPr>
          <p:cNvPr id="4" name="Group 4"/>
          <p:cNvGrpSpPr/>
          <p:nvPr/>
        </p:nvGrpSpPr>
        <p:grpSpPr>
          <a:xfrm>
            <a:off x="16142327" y="0"/>
            <a:ext cx="3893526" cy="10287000"/>
            <a:chOff x="0" y="0"/>
            <a:chExt cx="1025455" cy="2709333"/>
          </a:xfrm>
        </p:grpSpPr>
        <p:sp>
          <p:nvSpPr>
            <p:cNvPr id="5" name="Freeform 5"/>
            <p:cNvSpPr/>
            <p:nvPr/>
          </p:nvSpPr>
          <p:spPr>
            <a:xfrm>
              <a:off x="0" y="0"/>
              <a:ext cx="1025455" cy="2709333"/>
            </a:xfrm>
            <a:custGeom>
              <a:avLst/>
              <a:gdLst/>
              <a:ahLst/>
              <a:cxnLst/>
              <a:rect l="l" t="t" r="r" b="b"/>
              <a:pathLst>
                <a:path w="1025455" h="2709333">
                  <a:moveTo>
                    <a:pt x="0" y="0"/>
                  </a:moveTo>
                  <a:lnTo>
                    <a:pt x="1025455" y="0"/>
                  </a:lnTo>
                  <a:lnTo>
                    <a:pt x="1025455" y="2709333"/>
                  </a:lnTo>
                  <a:lnTo>
                    <a:pt x="0" y="2709333"/>
                  </a:lnTo>
                  <a:close/>
                </a:path>
              </a:pathLst>
            </a:custGeom>
            <a:solidFill>
              <a:srgbClr val="18BAA8"/>
            </a:solidFill>
          </p:spPr>
          <p:txBody>
            <a:bodyPr/>
            <a:lstStyle/>
            <a:p>
              <a:endParaRPr lang="pt-PT"/>
            </a:p>
          </p:txBody>
        </p:sp>
        <p:sp>
          <p:nvSpPr>
            <p:cNvPr id="6" name="TextBox 6"/>
            <p:cNvSpPr txBox="1"/>
            <p:nvPr/>
          </p:nvSpPr>
          <p:spPr>
            <a:xfrm>
              <a:off x="0" y="-66675"/>
              <a:ext cx="1025455" cy="2776008"/>
            </a:xfrm>
            <a:prstGeom prst="rect">
              <a:avLst/>
            </a:prstGeom>
          </p:spPr>
          <p:txBody>
            <a:bodyPr lIns="50800" tIns="50800" rIns="50800" bIns="50800" rtlCol="0" anchor="ctr"/>
            <a:lstStyle/>
            <a:p>
              <a:pPr algn="ctr">
                <a:lnSpc>
                  <a:spcPts val="3175"/>
                </a:lnSpc>
              </a:pPr>
              <a:endParaRPr/>
            </a:p>
          </p:txBody>
        </p:sp>
      </p:grpSp>
      <p:sp>
        <p:nvSpPr>
          <p:cNvPr id="7" name="Freeform 7"/>
          <p:cNvSpPr/>
          <p:nvPr/>
        </p:nvSpPr>
        <p:spPr>
          <a:xfrm flipV="1">
            <a:off x="16142327" y="8842022"/>
            <a:ext cx="1595452" cy="1595452"/>
          </a:xfrm>
          <a:custGeom>
            <a:avLst/>
            <a:gdLst/>
            <a:ahLst/>
            <a:cxnLst/>
            <a:rect l="l" t="t" r="r" b="b"/>
            <a:pathLst>
              <a:path w="1595452" h="1595452">
                <a:moveTo>
                  <a:pt x="0" y="1595453"/>
                </a:moveTo>
                <a:lnTo>
                  <a:pt x="1595452" y="1595453"/>
                </a:lnTo>
                <a:lnTo>
                  <a:pt x="1595452" y="0"/>
                </a:lnTo>
                <a:lnTo>
                  <a:pt x="0" y="0"/>
                </a:lnTo>
                <a:lnTo>
                  <a:pt x="0" y="15954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PT"/>
          </a:p>
        </p:txBody>
      </p:sp>
      <p:sp>
        <p:nvSpPr>
          <p:cNvPr id="8" name="Freeform 8"/>
          <p:cNvSpPr/>
          <p:nvPr/>
        </p:nvSpPr>
        <p:spPr>
          <a:xfrm>
            <a:off x="9144000" y="2577464"/>
            <a:ext cx="7554134" cy="6031126"/>
          </a:xfrm>
          <a:custGeom>
            <a:avLst/>
            <a:gdLst/>
            <a:ahLst/>
            <a:cxnLst/>
            <a:rect l="l" t="t" r="r" b="b"/>
            <a:pathLst>
              <a:path w="7554134" h="6031126">
                <a:moveTo>
                  <a:pt x="0" y="0"/>
                </a:moveTo>
                <a:lnTo>
                  <a:pt x="7554134" y="0"/>
                </a:lnTo>
                <a:lnTo>
                  <a:pt x="7554134" y="6031126"/>
                </a:lnTo>
                <a:lnTo>
                  <a:pt x="0" y="6031126"/>
                </a:lnTo>
                <a:lnTo>
                  <a:pt x="0" y="0"/>
                </a:lnTo>
                <a:close/>
              </a:path>
            </a:pathLst>
          </a:custGeom>
          <a:blipFill>
            <a:blip r:embed="rId7"/>
            <a:stretch>
              <a:fillRect l="-20058"/>
            </a:stretch>
          </a:blipFill>
        </p:spPr>
        <p:txBody>
          <a:bodyPr/>
          <a:lstStyle/>
          <a:p>
            <a:endParaRPr lang="pt-PT"/>
          </a:p>
        </p:txBody>
      </p:sp>
      <p:sp>
        <p:nvSpPr>
          <p:cNvPr id="9" name="TextBox 9"/>
          <p:cNvSpPr txBox="1"/>
          <p:nvPr/>
        </p:nvSpPr>
        <p:spPr>
          <a:xfrm>
            <a:off x="1506337" y="686460"/>
            <a:ext cx="12851090" cy="756285"/>
          </a:xfrm>
          <a:prstGeom prst="rect">
            <a:avLst/>
          </a:prstGeom>
        </p:spPr>
        <p:txBody>
          <a:bodyPr lIns="0" tIns="0" rIns="0" bIns="0" rtlCol="0" anchor="t">
            <a:spAutoFit/>
          </a:bodyPr>
          <a:lstStyle/>
          <a:p>
            <a:pPr marL="0" lvl="0" indent="0" algn="l">
              <a:lnSpc>
                <a:spcPts val="5864"/>
              </a:lnSpc>
              <a:spcBef>
                <a:spcPct val="0"/>
              </a:spcBef>
            </a:pPr>
            <a:r>
              <a:rPr lang="en-US" sz="5099" spc="249">
                <a:solidFill>
                  <a:srgbClr val="435176"/>
                </a:solidFill>
                <a:latin typeface="Open Sans"/>
                <a:ea typeface="Open Sans"/>
                <a:cs typeface="Open Sans"/>
                <a:sym typeface="Open Sans"/>
              </a:rPr>
              <a:t>Interreg Communication Audience</a:t>
            </a:r>
          </a:p>
        </p:txBody>
      </p:sp>
      <p:sp>
        <p:nvSpPr>
          <p:cNvPr id="10" name="Freeform 10"/>
          <p:cNvSpPr/>
          <p:nvPr/>
        </p:nvSpPr>
        <p:spPr>
          <a:xfrm>
            <a:off x="1506337" y="2643676"/>
            <a:ext cx="459568" cy="459568"/>
          </a:xfrm>
          <a:custGeom>
            <a:avLst/>
            <a:gdLst/>
            <a:ahLst/>
            <a:cxnLst/>
            <a:rect l="l" t="t" r="r" b="b"/>
            <a:pathLst>
              <a:path w="459568" h="459568">
                <a:moveTo>
                  <a:pt x="0" y="0"/>
                </a:moveTo>
                <a:lnTo>
                  <a:pt x="459568" y="0"/>
                </a:lnTo>
                <a:lnTo>
                  <a:pt x="459568" y="459568"/>
                </a:lnTo>
                <a:lnTo>
                  <a:pt x="0" y="4595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PT"/>
          </a:p>
        </p:txBody>
      </p:sp>
      <p:sp>
        <p:nvSpPr>
          <p:cNvPr id="11" name="TextBox 11"/>
          <p:cNvSpPr txBox="1"/>
          <p:nvPr/>
        </p:nvSpPr>
        <p:spPr>
          <a:xfrm>
            <a:off x="2329567" y="2472689"/>
            <a:ext cx="6063372" cy="2956560"/>
          </a:xfrm>
          <a:prstGeom prst="rect">
            <a:avLst/>
          </a:prstGeom>
        </p:spPr>
        <p:txBody>
          <a:bodyPr lIns="0" tIns="0" rIns="0" bIns="0" rtlCol="0" anchor="t">
            <a:spAutoFit/>
          </a:bodyPr>
          <a:lstStyle/>
          <a:p>
            <a:pPr algn="l">
              <a:lnSpc>
                <a:spcPts val="4770"/>
              </a:lnSpc>
            </a:pPr>
            <a:r>
              <a:rPr lang="en-US" sz="3000">
                <a:solidFill>
                  <a:srgbClr val="2D3E62"/>
                </a:solidFill>
                <a:latin typeface="Open Sans"/>
                <a:ea typeface="Open Sans"/>
                <a:cs typeface="Open Sans"/>
                <a:sym typeface="Open Sans"/>
              </a:rPr>
              <a:t>What is your target? Please never answer “the general public”! </a:t>
            </a:r>
          </a:p>
          <a:p>
            <a:pPr algn="l">
              <a:lnSpc>
                <a:spcPts val="4770"/>
              </a:lnSpc>
            </a:pPr>
            <a:r>
              <a:rPr lang="en-US" sz="3000">
                <a:solidFill>
                  <a:srgbClr val="2D3E62"/>
                </a:solidFill>
                <a:latin typeface="Open Sans"/>
                <a:ea typeface="Open Sans"/>
                <a:cs typeface="Open Sans"/>
                <a:sym typeface="Open Sans"/>
              </a:rPr>
              <a:t>We always communicate to a specific or differents tribes. </a:t>
            </a:r>
          </a:p>
          <a:p>
            <a:pPr algn="l">
              <a:lnSpc>
                <a:spcPts val="4770"/>
              </a:lnSpc>
            </a:pPr>
            <a:r>
              <a:rPr lang="en-US" sz="3000">
                <a:solidFill>
                  <a:srgbClr val="2D3E62"/>
                </a:solidFill>
                <a:latin typeface="Open Sans"/>
                <a:ea typeface="Open Sans"/>
                <a:cs typeface="Open Sans"/>
                <a:sym typeface="Open Sans"/>
              </a:rPr>
              <a:t>What is/are your tribe(s)?</a:t>
            </a:r>
          </a:p>
        </p:txBody>
      </p:sp>
      <p:sp>
        <p:nvSpPr>
          <p:cNvPr id="12" name="Freeform 12"/>
          <p:cNvSpPr/>
          <p:nvPr/>
        </p:nvSpPr>
        <p:spPr>
          <a:xfrm>
            <a:off x="1506337" y="5980552"/>
            <a:ext cx="459568" cy="459568"/>
          </a:xfrm>
          <a:custGeom>
            <a:avLst/>
            <a:gdLst/>
            <a:ahLst/>
            <a:cxnLst/>
            <a:rect l="l" t="t" r="r" b="b"/>
            <a:pathLst>
              <a:path w="459568" h="459568">
                <a:moveTo>
                  <a:pt x="0" y="0"/>
                </a:moveTo>
                <a:lnTo>
                  <a:pt x="459568" y="0"/>
                </a:lnTo>
                <a:lnTo>
                  <a:pt x="459568" y="459569"/>
                </a:lnTo>
                <a:lnTo>
                  <a:pt x="0" y="45956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PT"/>
          </a:p>
        </p:txBody>
      </p:sp>
      <p:sp>
        <p:nvSpPr>
          <p:cNvPr id="13" name="TextBox 13"/>
          <p:cNvSpPr txBox="1"/>
          <p:nvPr/>
        </p:nvSpPr>
        <p:spPr>
          <a:xfrm>
            <a:off x="2329567" y="5875777"/>
            <a:ext cx="6063372" cy="2356485"/>
          </a:xfrm>
          <a:prstGeom prst="rect">
            <a:avLst/>
          </a:prstGeom>
        </p:spPr>
        <p:txBody>
          <a:bodyPr lIns="0" tIns="0" rIns="0" bIns="0" rtlCol="0" anchor="t">
            <a:spAutoFit/>
          </a:bodyPr>
          <a:lstStyle/>
          <a:p>
            <a:pPr algn="l">
              <a:lnSpc>
                <a:spcPts val="4770"/>
              </a:lnSpc>
            </a:pPr>
            <a:r>
              <a:rPr lang="en-US" sz="3000">
                <a:solidFill>
                  <a:srgbClr val="2D3E62"/>
                </a:solidFill>
                <a:latin typeface="Open Sans"/>
                <a:ea typeface="Open Sans"/>
                <a:cs typeface="Open Sans"/>
                <a:sym typeface="Open Sans"/>
              </a:rPr>
              <a:t>It is an advantage to know</a:t>
            </a:r>
          </a:p>
          <a:p>
            <a:pPr algn="l">
              <a:lnSpc>
                <a:spcPts val="4770"/>
              </a:lnSpc>
            </a:pPr>
            <a:r>
              <a:rPr lang="en-US" sz="3000">
                <a:solidFill>
                  <a:srgbClr val="2D3E62"/>
                </a:solidFill>
                <a:latin typeface="Open Sans"/>
                <a:ea typeface="Open Sans"/>
                <a:cs typeface="Open Sans"/>
                <a:sym typeface="Open Sans"/>
              </a:rPr>
              <a:t>our target: their interests; their behaviour; the places where they are (incluing online channels).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1557</Words>
  <Application>Microsoft Office PowerPoint</Application>
  <PresentationFormat>Personalizados</PresentationFormat>
  <Paragraphs>198</Paragraphs>
  <Slides>30</Slides>
  <Notes>1</Notes>
  <HiddenSlides>0</HiddenSlides>
  <MMClips>0</MMClips>
  <ScaleCrop>false</ScaleCrop>
  <HeadingPairs>
    <vt:vector size="6" baseType="variant">
      <vt:variant>
        <vt:lpstr>Tipos de letra usados</vt:lpstr>
      </vt:variant>
      <vt:variant>
        <vt:i4>7</vt:i4>
      </vt:variant>
      <vt:variant>
        <vt:lpstr>Tema</vt:lpstr>
      </vt:variant>
      <vt:variant>
        <vt:i4>1</vt:i4>
      </vt:variant>
      <vt:variant>
        <vt:lpstr>Títulos dos diapositivos</vt:lpstr>
      </vt:variant>
      <vt:variant>
        <vt:i4>30</vt:i4>
      </vt:variant>
    </vt:vector>
  </HeadingPairs>
  <TitlesOfParts>
    <vt:vector size="38" baseType="lpstr">
      <vt:lpstr>Arial</vt:lpstr>
      <vt:lpstr>Open Sans Italics</vt:lpstr>
      <vt:lpstr>Calibri</vt:lpstr>
      <vt:lpstr>Canva Sans</vt:lpstr>
      <vt:lpstr>Open Sans Bold</vt:lpstr>
      <vt:lpstr>Open Sans</vt:lpstr>
      <vt:lpstr>Open Sans Bold Italics</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training session Ana M</dc:title>
  <dc:creator>Ana Magalhães</dc:creator>
  <cp:lastModifiedBy>Ana Magalhães</cp:lastModifiedBy>
  <cp:revision>2</cp:revision>
  <dcterms:created xsi:type="dcterms:W3CDTF">2006-08-16T00:00:00Z</dcterms:created>
  <dcterms:modified xsi:type="dcterms:W3CDTF">2025-02-04T09:23:46Z</dcterms:modified>
  <dc:identifier>DAGdHqIOawA</dc:identifier>
</cp:coreProperties>
</file>